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94" r:id="rId1"/>
  </p:sldMasterIdLst>
  <p:notesMasterIdLst>
    <p:notesMasterId r:id="rId21"/>
  </p:notesMasterIdLst>
  <p:handoutMasterIdLst>
    <p:handoutMasterId r:id="rId22"/>
  </p:handoutMasterIdLst>
  <p:sldIdLst>
    <p:sldId id="256" r:id="rId2"/>
    <p:sldId id="257" r:id="rId3"/>
    <p:sldId id="320" r:id="rId4"/>
    <p:sldId id="319" r:id="rId5"/>
    <p:sldId id="259" r:id="rId6"/>
    <p:sldId id="322" r:id="rId7"/>
    <p:sldId id="260" r:id="rId8"/>
    <p:sldId id="261" r:id="rId9"/>
    <p:sldId id="327" r:id="rId10"/>
    <p:sldId id="263" r:id="rId11"/>
    <p:sldId id="265" r:id="rId12"/>
    <p:sldId id="266" r:id="rId13"/>
    <p:sldId id="323" r:id="rId14"/>
    <p:sldId id="269" r:id="rId15"/>
    <p:sldId id="271" r:id="rId16"/>
    <p:sldId id="324" r:id="rId17"/>
    <p:sldId id="276" r:id="rId18"/>
    <p:sldId id="326" r:id="rId19"/>
    <p:sldId id="275" r:id="rId20"/>
  </p:sldIdLst>
  <p:sldSz cx="7772400" cy="100584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BB6"/>
    <a:srgbClr val="001842"/>
    <a:srgbClr val="031675"/>
    <a:srgbClr val="008250"/>
    <a:srgbClr val="CCCDD3"/>
    <a:srgbClr val="272F8B"/>
    <a:srgbClr val="FFCC00"/>
    <a:srgbClr val="008000"/>
    <a:srgbClr val="E6F0FA"/>
    <a:srgbClr val="B9BA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70" autoAdjust="0"/>
    <p:restoredTop sz="94660"/>
  </p:normalViewPr>
  <p:slideViewPr>
    <p:cSldViewPr snapToGrid="0">
      <p:cViewPr varScale="1">
        <p:scale>
          <a:sx n="69" d="100"/>
          <a:sy n="69" d="100"/>
        </p:scale>
        <p:origin x="279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4472B1-B16C-92FF-61CA-1675C21397BE}"/>
              </a:ext>
            </a:extLst>
          </p:cNvPr>
          <p:cNvSpPr>
            <a:spLocks noGrp="1"/>
          </p:cNvSpPr>
          <p:nvPr>
            <p:ph type="hdr" sz="quarter"/>
          </p:nvPr>
        </p:nvSpPr>
        <p:spPr>
          <a:xfrm>
            <a:off x="0" y="1"/>
            <a:ext cx="3169920" cy="481727"/>
          </a:xfrm>
          <a:prstGeom prst="rect">
            <a:avLst/>
          </a:prstGeom>
        </p:spPr>
        <p:txBody>
          <a:bodyPr vert="horz" lIns="96647" tIns="48324" rIns="96647" bIns="48324" rtlCol="0"/>
          <a:lstStyle>
            <a:lvl1pPr algn="l">
              <a:defRPr sz="1300"/>
            </a:lvl1pPr>
          </a:lstStyle>
          <a:p>
            <a:endParaRPr lang="en-US"/>
          </a:p>
        </p:txBody>
      </p:sp>
      <p:sp>
        <p:nvSpPr>
          <p:cNvPr id="3" name="Date Placeholder 2">
            <a:extLst>
              <a:ext uri="{FF2B5EF4-FFF2-40B4-BE49-F238E27FC236}">
                <a16:creationId xmlns:a16="http://schemas.microsoft.com/office/drawing/2014/main" id="{FCA0F40E-BD26-238E-0D6A-215286BC2D4B}"/>
              </a:ext>
            </a:extLst>
          </p:cNvPr>
          <p:cNvSpPr>
            <a:spLocks noGrp="1"/>
          </p:cNvSpPr>
          <p:nvPr>
            <p:ph type="dt" sz="quarter" idx="1"/>
          </p:nvPr>
        </p:nvSpPr>
        <p:spPr>
          <a:xfrm>
            <a:off x="4143587" y="1"/>
            <a:ext cx="3169920" cy="481727"/>
          </a:xfrm>
          <a:prstGeom prst="rect">
            <a:avLst/>
          </a:prstGeom>
        </p:spPr>
        <p:txBody>
          <a:bodyPr vert="horz" lIns="96647" tIns="48324" rIns="96647" bIns="48324" rtlCol="0"/>
          <a:lstStyle>
            <a:lvl1pPr algn="r">
              <a:defRPr sz="1300"/>
            </a:lvl1pPr>
          </a:lstStyle>
          <a:p>
            <a:fld id="{D8E4D193-5F52-47EB-9BB0-33FE5730BEEA}" type="datetimeFigureOut">
              <a:rPr lang="en-US" smtClean="0"/>
              <a:t>10/23/2025</a:t>
            </a:fld>
            <a:endParaRPr lang="en-US"/>
          </a:p>
        </p:txBody>
      </p:sp>
      <p:sp>
        <p:nvSpPr>
          <p:cNvPr id="4" name="Footer Placeholder 3">
            <a:extLst>
              <a:ext uri="{FF2B5EF4-FFF2-40B4-BE49-F238E27FC236}">
                <a16:creationId xmlns:a16="http://schemas.microsoft.com/office/drawing/2014/main" id="{1421BDEC-F291-E518-1441-2E3A7E50087E}"/>
              </a:ext>
            </a:extLst>
          </p:cNvPr>
          <p:cNvSpPr>
            <a:spLocks noGrp="1"/>
          </p:cNvSpPr>
          <p:nvPr>
            <p:ph type="ftr" sz="quarter" idx="2"/>
          </p:nvPr>
        </p:nvSpPr>
        <p:spPr>
          <a:xfrm>
            <a:off x="0" y="9119475"/>
            <a:ext cx="3169920" cy="481726"/>
          </a:xfrm>
          <a:prstGeom prst="rect">
            <a:avLst/>
          </a:prstGeom>
        </p:spPr>
        <p:txBody>
          <a:bodyPr vert="horz" lIns="96647" tIns="48324" rIns="96647" bIns="48324"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1F5DA219-1E39-6AF5-09C0-5066A5798FE7}"/>
              </a:ext>
            </a:extLst>
          </p:cNvPr>
          <p:cNvSpPr>
            <a:spLocks noGrp="1"/>
          </p:cNvSpPr>
          <p:nvPr>
            <p:ph type="sldNum" sz="quarter" idx="3"/>
          </p:nvPr>
        </p:nvSpPr>
        <p:spPr>
          <a:xfrm>
            <a:off x="4143587" y="9119475"/>
            <a:ext cx="3169920" cy="481726"/>
          </a:xfrm>
          <a:prstGeom prst="rect">
            <a:avLst/>
          </a:prstGeom>
        </p:spPr>
        <p:txBody>
          <a:bodyPr vert="horz" lIns="96647" tIns="48324" rIns="96647" bIns="48324" rtlCol="0" anchor="b"/>
          <a:lstStyle>
            <a:lvl1pPr algn="r">
              <a:defRPr sz="1300"/>
            </a:lvl1pPr>
          </a:lstStyle>
          <a:p>
            <a:fld id="{8D32BBC1-E560-4642-A192-F1BBDA10126B}" type="slidenum">
              <a:rPr lang="en-US" smtClean="0"/>
              <a:t>‹#›</a:t>
            </a:fld>
            <a:endParaRPr lang="en-US"/>
          </a:p>
        </p:txBody>
      </p:sp>
    </p:spTree>
    <p:extLst>
      <p:ext uri="{BB962C8B-B14F-4D97-AF65-F5344CB8AC3E}">
        <p14:creationId xmlns:p14="http://schemas.microsoft.com/office/powerpoint/2010/main" val="21597999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47" tIns="48324" rIns="96647" bIns="48324" rtlCol="0"/>
          <a:lstStyle>
            <a:lvl1pPr algn="l">
              <a:defRPr sz="1300"/>
            </a:lvl1pPr>
          </a:lstStyle>
          <a:p>
            <a:endParaRPr lang="en-US"/>
          </a:p>
        </p:txBody>
      </p:sp>
      <p:sp>
        <p:nvSpPr>
          <p:cNvPr id="3" name="Date Placeholder 2"/>
          <p:cNvSpPr>
            <a:spLocks noGrp="1"/>
          </p:cNvSpPr>
          <p:nvPr>
            <p:ph type="dt" idx="1"/>
          </p:nvPr>
        </p:nvSpPr>
        <p:spPr>
          <a:xfrm>
            <a:off x="4143587" y="1"/>
            <a:ext cx="3169920" cy="481727"/>
          </a:xfrm>
          <a:prstGeom prst="rect">
            <a:avLst/>
          </a:prstGeom>
        </p:spPr>
        <p:txBody>
          <a:bodyPr vert="horz" lIns="96647" tIns="48324" rIns="96647" bIns="48324" rtlCol="0"/>
          <a:lstStyle>
            <a:lvl1pPr algn="r">
              <a:defRPr sz="1300"/>
            </a:lvl1pPr>
          </a:lstStyle>
          <a:p>
            <a:fld id="{1D11542A-7B30-4106-BC42-B933E159DE9F}" type="datetimeFigureOut">
              <a:rPr lang="en-US" smtClean="0"/>
              <a:t>10/23/2025</a:t>
            </a:fld>
            <a:endParaRPr lang="en-US"/>
          </a:p>
        </p:txBody>
      </p:sp>
      <p:sp>
        <p:nvSpPr>
          <p:cNvPr id="4" name="Slide Image Placeholder 3"/>
          <p:cNvSpPr>
            <a:spLocks noGrp="1" noRot="1" noChangeAspect="1"/>
          </p:cNvSpPr>
          <p:nvPr>
            <p:ph type="sldImg" idx="2"/>
          </p:nvPr>
        </p:nvSpPr>
        <p:spPr>
          <a:xfrm>
            <a:off x="2405063" y="1200150"/>
            <a:ext cx="2505075" cy="3240088"/>
          </a:xfrm>
          <a:prstGeom prst="rect">
            <a:avLst/>
          </a:prstGeom>
          <a:noFill/>
          <a:ln w="12700">
            <a:solidFill>
              <a:prstClr val="black"/>
            </a:solidFill>
          </a:ln>
        </p:spPr>
        <p:txBody>
          <a:bodyPr vert="horz" lIns="96647" tIns="48324" rIns="96647" bIns="48324"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47" tIns="48324" rIns="96647" bIns="48324"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47" tIns="48324" rIns="96647" bIns="48324" rtlCol="0" anchor="b"/>
          <a:lstStyle>
            <a:lvl1pPr algn="r">
              <a:defRPr sz="1300"/>
            </a:lvl1pPr>
          </a:lstStyle>
          <a:p>
            <a:fld id="{CE883134-2363-486A-9E92-910D1DDFAC9B}" type="slidenum">
              <a:rPr lang="en-US" smtClean="0"/>
              <a:t>‹#›</a:t>
            </a:fld>
            <a:endParaRPr lang="en-US"/>
          </a:p>
        </p:txBody>
      </p:sp>
    </p:spTree>
    <p:extLst>
      <p:ext uri="{BB962C8B-B14F-4D97-AF65-F5344CB8AC3E}">
        <p14:creationId xmlns:p14="http://schemas.microsoft.com/office/powerpoint/2010/main" val="1481864025"/>
      </p:ext>
    </p:extLst>
  </p:cSld>
  <p:clrMap bg1="lt1" tx1="dk1" bg2="lt2" tx2="dk2" accent1="accent1" accent2="accent2" accent3="accent3" accent4="accent4" accent5="accent5" accent6="accent6" hlink="hlink" folHlink="folHlink"/>
  <p:hf hdr="0" ftr="0" dt="0"/>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1006" y="3526650"/>
            <a:ext cx="4952711" cy="2414576"/>
          </a:xfrm>
          <a:prstGeom prst="rect">
            <a:avLst/>
          </a:prstGeom>
          <a:noFill/>
        </p:spPr>
        <p:txBody>
          <a:bodyPr anchor="b">
            <a:noAutofit/>
          </a:bodyPr>
          <a:lstStyle>
            <a:lvl1pPr algn="r">
              <a:defRPr sz="459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961006" y="5941224"/>
            <a:ext cx="4952711" cy="1608785"/>
          </a:xfrm>
          <a:prstGeom prst="rect">
            <a:avLst/>
          </a:prstGeom>
        </p:spPr>
        <p:txBody>
          <a:bodyPr anchor="t"/>
          <a:lstStyle>
            <a:lvl1pPr marL="0" indent="0" algn="r">
              <a:buNone/>
              <a:defRPr>
                <a:solidFill>
                  <a:schemeClr val="tx1">
                    <a:lumMod val="50000"/>
                    <a:lumOff val="50000"/>
                  </a:schemeClr>
                </a:solidFill>
              </a:defRPr>
            </a:lvl1pPr>
            <a:lvl2pPr marL="388620" indent="0" algn="ctr">
              <a:buNone/>
              <a:defRPr>
                <a:solidFill>
                  <a:schemeClr val="tx1">
                    <a:tint val="75000"/>
                  </a:schemeClr>
                </a:solidFill>
              </a:defRPr>
            </a:lvl2pPr>
            <a:lvl3pPr marL="777240" indent="0" algn="ctr">
              <a:buNone/>
              <a:defRPr>
                <a:solidFill>
                  <a:schemeClr val="tx1">
                    <a:tint val="75000"/>
                  </a:schemeClr>
                </a:solidFill>
              </a:defRPr>
            </a:lvl3pPr>
            <a:lvl4pPr marL="1165860" indent="0" algn="ctr">
              <a:buNone/>
              <a:defRPr>
                <a:solidFill>
                  <a:schemeClr val="tx1">
                    <a:tint val="75000"/>
                  </a:schemeClr>
                </a:solidFill>
              </a:defRPr>
            </a:lvl4pPr>
            <a:lvl5pPr marL="1554480" indent="0" algn="ctr">
              <a:buNone/>
              <a:defRPr>
                <a:solidFill>
                  <a:schemeClr val="tx1">
                    <a:tint val="75000"/>
                  </a:schemeClr>
                </a:solidFill>
              </a:defRPr>
            </a:lvl5pPr>
            <a:lvl6pPr marL="1943100" indent="0" algn="ctr">
              <a:buNone/>
              <a:defRPr>
                <a:solidFill>
                  <a:schemeClr val="tx1">
                    <a:tint val="75000"/>
                  </a:schemeClr>
                </a:solidFill>
              </a:defRPr>
            </a:lvl6pPr>
            <a:lvl7pPr marL="2331720" indent="0" algn="ctr">
              <a:buNone/>
              <a:defRPr>
                <a:solidFill>
                  <a:schemeClr val="tx1">
                    <a:tint val="75000"/>
                  </a:schemeClr>
                </a:solidFill>
              </a:defRPr>
            </a:lvl7pPr>
            <a:lvl8pPr marL="2720340" indent="0" algn="ctr">
              <a:buNone/>
              <a:defRPr>
                <a:solidFill>
                  <a:schemeClr val="tx1">
                    <a:tint val="75000"/>
                  </a:schemeClr>
                </a:solidFill>
              </a:defRPr>
            </a:lvl8pPr>
            <a:lvl9pPr marL="310896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r>
              <a:rPr lang="en-US"/>
              <a:t>This booklet provides only a summary of your beneﬁts. All services described within are subject to the deﬁnitions, limitations and exclusions set forth in each insurance carrier's or provider's contract.</a:t>
            </a:r>
            <a:endParaRPr lang="en-US" dirty="0"/>
          </a:p>
        </p:txBody>
      </p:sp>
    </p:spTree>
    <p:extLst>
      <p:ext uri="{BB962C8B-B14F-4D97-AF65-F5344CB8AC3E}">
        <p14:creationId xmlns:p14="http://schemas.microsoft.com/office/powerpoint/2010/main" val="669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700" y="1981200"/>
            <a:ext cx="6823683" cy="7147224"/>
          </a:xfrm>
          <a:prstGeom prst="rect">
            <a:avLst/>
          </a:prstGeom>
        </p:spPr>
        <p:txBody>
          <a:bodyPr>
            <a:normAutofit/>
          </a:bodyPr>
          <a:lstStyle>
            <a:lvl1pPr marL="91440" indent="-91440">
              <a:spcBef>
                <a:spcPts val="0"/>
              </a:spcBef>
              <a:buFont typeface="Wingdings" panose="05000000000000000000" pitchFamily="2" charset="2"/>
              <a:buChar char="§"/>
              <a:defRPr sz="1200"/>
            </a:lvl1pPr>
            <a:lvl2pPr marL="631508" indent="-182880">
              <a:spcBef>
                <a:spcPts val="0"/>
              </a:spcBef>
              <a:buFont typeface="Wingdings" panose="05000000000000000000" pitchFamily="2" charset="2"/>
              <a:buChar char="§"/>
              <a:defRPr sz="1100"/>
            </a:lvl2pPr>
            <a:lvl3pPr marL="971550" indent="-182880">
              <a:spcBef>
                <a:spcPts val="0"/>
              </a:spcBef>
              <a:buFont typeface="Wingdings" panose="05000000000000000000" pitchFamily="2" charset="2"/>
              <a:buChar char="§"/>
              <a:defRPr sz="1050"/>
            </a:lvl3pPr>
            <a:lvl4pPr marL="1360170" indent="-182880">
              <a:spcBef>
                <a:spcPts val="0"/>
              </a:spcBef>
              <a:buFont typeface="Wingdings" panose="05000000000000000000" pitchFamily="2" charset="2"/>
              <a:buChar char="§"/>
              <a:defRPr sz="900"/>
            </a:lvl4pPr>
            <a:lvl5pPr marL="1748790" indent="-182880">
              <a:spcBef>
                <a:spcPts val="0"/>
              </a:spcBef>
              <a:buFont typeface="Wingdings" panose="05000000000000000000" pitchFamily="2" charset="2"/>
              <a:buChar cha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7C7632EB-169C-8BB0-40AF-B5BA569870E6}"/>
              </a:ext>
            </a:extLst>
          </p:cNvPr>
          <p:cNvSpPr>
            <a:spLocks noGrp="1"/>
          </p:cNvSpPr>
          <p:nvPr>
            <p:ph type="ftr" sz="quarter" idx="3"/>
          </p:nvPr>
        </p:nvSpPr>
        <p:spPr>
          <a:xfrm>
            <a:off x="520700" y="9478923"/>
            <a:ext cx="6823683" cy="362397"/>
          </a:xfrm>
          <a:prstGeom prst="rect">
            <a:avLst/>
          </a:prstGeom>
        </p:spPr>
        <p:txBody>
          <a:bodyPr vert="horz" lIns="91440" tIns="45720" rIns="91440" bIns="45720" rtlCol="0" anchor="ctr"/>
          <a:lstStyle>
            <a:lvl1pPr algn="l">
              <a:defRPr sz="1000" b="0">
                <a:solidFill>
                  <a:schemeClr val="bg1">
                    <a:lumMod val="50000"/>
                  </a:schemeClr>
                </a:solidFill>
              </a:defRPr>
            </a:lvl1pPr>
          </a:lstStyle>
          <a:p>
            <a:r>
              <a:rPr lang="en-US" sz="800" dirty="0"/>
              <a:t>This booklet provides only a summary of your beneﬁts. All services described within are subject to the deﬁnitions, limitations and exclusions set forth in each insurance carrier's or provider's contract.</a:t>
            </a:r>
          </a:p>
        </p:txBody>
      </p:sp>
    </p:spTree>
    <p:extLst>
      <p:ext uri="{BB962C8B-B14F-4D97-AF65-F5344CB8AC3E}">
        <p14:creationId xmlns:p14="http://schemas.microsoft.com/office/powerpoint/2010/main" val="1813754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59" y="7007860"/>
            <a:ext cx="5395557" cy="831216"/>
          </a:xfrm>
          <a:prstGeom prst="rect">
            <a:avLst/>
          </a:prstGeom>
        </p:spPr>
        <p:txBody>
          <a:bodyPr anchor="b">
            <a:normAutofit/>
          </a:bodyPr>
          <a:lstStyle>
            <a:lvl1pPr algn="l">
              <a:defRPr sz="204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159" y="1854200"/>
            <a:ext cx="5395557" cy="4680266"/>
          </a:xfrm>
          <a:prstGeom prst="rect">
            <a:avLst/>
          </a:prstGeom>
        </p:spPr>
        <p:txBody>
          <a:bodyPr anchor="t">
            <a:normAutofit/>
          </a:bodyPr>
          <a:lstStyle>
            <a:lvl1pPr marL="0" indent="0" algn="ctr">
              <a:buNone/>
              <a:defRPr sz="1360"/>
            </a:lvl1pPr>
            <a:lvl2pPr marL="388620" indent="0">
              <a:buNone/>
              <a:defRPr sz="1360"/>
            </a:lvl2pPr>
            <a:lvl3pPr marL="777240" indent="0">
              <a:buNone/>
              <a:defRPr sz="1360"/>
            </a:lvl3pPr>
            <a:lvl4pPr marL="1165860" indent="0">
              <a:buNone/>
              <a:defRPr sz="1360"/>
            </a:lvl4pPr>
            <a:lvl5pPr marL="1554480" indent="0">
              <a:buNone/>
              <a:defRPr sz="1360"/>
            </a:lvl5pPr>
            <a:lvl6pPr marL="1943100" indent="0">
              <a:buNone/>
              <a:defRPr sz="1360"/>
            </a:lvl6pPr>
            <a:lvl7pPr marL="2331720" indent="0">
              <a:buNone/>
              <a:defRPr sz="1360"/>
            </a:lvl7pPr>
            <a:lvl8pPr marL="2720340" indent="0">
              <a:buNone/>
              <a:defRPr sz="1360"/>
            </a:lvl8pPr>
            <a:lvl9pPr marL="3108960" indent="0">
              <a:buNone/>
              <a:defRPr sz="1360"/>
            </a:lvl9pPr>
          </a:lstStyle>
          <a:p>
            <a:r>
              <a:rPr lang="en-US"/>
              <a:t>Click icon to add picture</a:t>
            </a:r>
            <a:endParaRPr lang="en-US" dirty="0"/>
          </a:p>
        </p:txBody>
      </p:sp>
      <p:sp>
        <p:nvSpPr>
          <p:cNvPr id="4" name="Text Placeholder 3"/>
          <p:cNvSpPr>
            <a:spLocks noGrp="1"/>
          </p:cNvSpPr>
          <p:nvPr>
            <p:ph type="body" sz="half" idx="2"/>
          </p:nvPr>
        </p:nvSpPr>
        <p:spPr>
          <a:xfrm>
            <a:off x="518159" y="7872096"/>
            <a:ext cx="5395557" cy="988569"/>
          </a:xfrm>
          <a:prstGeom prst="rect">
            <a:avLst/>
          </a:prstGeom>
        </p:spPr>
        <p:txBody>
          <a:bodyPr>
            <a:normAutofit/>
          </a:bodyPr>
          <a:lstStyle>
            <a:lvl1pPr marL="0" indent="0">
              <a:buNone/>
              <a:defRPr sz="1020"/>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5" name="Footer Placeholder 4">
            <a:extLst>
              <a:ext uri="{FF2B5EF4-FFF2-40B4-BE49-F238E27FC236}">
                <a16:creationId xmlns:a16="http://schemas.microsoft.com/office/drawing/2014/main" id="{9D64B0FC-1DA4-E12B-C47D-76F574E1CAE0}"/>
              </a:ext>
            </a:extLst>
          </p:cNvPr>
          <p:cNvSpPr>
            <a:spLocks noGrp="1"/>
          </p:cNvSpPr>
          <p:nvPr>
            <p:ph type="ftr" sz="quarter" idx="3"/>
          </p:nvPr>
        </p:nvSpPr>
        <p:spPr>
          <a:xfrm>
            <a:off x="499622" y="9482743"/>
            <a:ext cx="6773155" cy="362397"/>
          </a:xfrm>
          <a:prstGeom prst="rect">
            <a:avLst/>
          </a:prstGeom>
        </p:spPr>
        <p:txBody>
          <a:bodyPr vert="horz" lIns="91440" tIns="45720" rIns="91440" bIns="45720" rtlCol="0" anchor="ctr"/>
          <a:lstStyle>
            <a:lvl1pPr algn="l">
              <a:defRPr sz="1000" b="0">
                <a:solidFill>
                  <a:schemeClr val="bg1">
                    <a:lumMod val="50000"/>
                  </a:schemeClr>
                </a:solidFill>
              </a:defRPr>
            </a:lvl1pPr>
          </a:lstStyle>
          <a:p>
            <a:r>
              <a:rPr lang="en-US" sz="800" dirty="0"/>
              <a:t>This booklet provides only a summary of your beneﬁts. All services described within are subject to the deﬁnitions, limitations and exclusions set forth in each insurance carrier's or provider's contract.</a:t>
            </a:r>
          </a:p>
        </p:txBody>
      </p:sp>
    </p:spTree>
    <p:extLst>
      <p:ext uri="{BB962C8B-B14F-4D97-AF65-F5344CB8AC3E}">
        <p14:creationId xmlns:p14="http://schemas.microsoft.com/office/powerpoint/2010/main" val="2242324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This booklet provides only a summary of your beneﬁts. All services described within are subject to the deﬁnitions, limitations and exclusions set forth in each insurance carrier's or provider's contract.</a:t>
            </a:r>
          </a:p>
        </p:txBody>
      </p:sp>
    </p:spTree>
    <p:extLst>
      <p:ext uri="{BB962C8B-B14F-4D97-AF65-F5344CB8AC3E}">
        <p14:creationId xmlns:p14="http://schemas.microsoft.com/office/powerpoint/2010/main" val="26249600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99622" y="9482743"/>
            <a:ext cx="6773155" cy="362397"/>
          </a:xfrm>
          <a:prstGeom prst="rect">
            <a:avLst/>
          </a:prstGeom>
        </p:spPr>
        <p:txBody>
          <a:bodyPr vert="horz" lIns="91440" tIns="45720" rIns="91440" bIns="45720" rtlCol="0" anchor="ctr"/>
          <a:lstStyle>
            <a:lvl1pPr algn="l">
              <a:defRPr sz="1000" b="0">
                <a:solidFill>
                  <a:schemeClr val="bg1">
                    <a:lumMod val="50000"/>
                  </a:schemeClr>
                </a:solidFill>
              </a:defRPr>
            </a:lvl1pPr>
          </a:lstStyle>
          <a:p>
            <a:r>
              <a:rPr lang="en-US" sz="800" dirty="0"/>
              <a:t>This booklet provides only a summary of your beneﬁts. All services described within are subject to the deﬁnitions, limitations and exclusions set forth in each insurance carrier's or provider's contract.</a:t>
            </a:r>
          </a:p>
        </p:txBody>
      </p:sp>
    </p:spTree>
    <p:extLst>
      <p:ext uri="{BB962C8B-B14F-4D97-AF65-F5344CB8AC3E}">
        <p14:creationId xmlns:p14="http://schemas.microsoft.com/office/powerpoint/2010/main" val="333765342"/>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103" r:id="rId3"/>
    <p:sldLayoutId id="2147484105" r:id="rId4"/>
  </p:sldLayoutIdLst>
  <p:hf hdr="0" dt="0"/>
  <p:txStyles>
    <p:titleStyle>
      <a:lvl1pPr algn="ctr" defTabSz="388620" rtl="0" eaLnBrk="1" latinLnBrk="0" hangingPunct="1">
        <a:spcBef>
          <a:spcPct val="0"/>
        </a:spcBef>
        <a:buNone/>
        <a:defRPr sz="2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91465" indent="-291465" algn="l" defTabSz="388620" rtl="0" eaLnBrk="1" latinLnBrk="0" hangingPunct="1">
        <a:spcBef>
          <a:spcPts val="850"/>
        </a:spcBef>
        <a:spcAft>
          <a:spcPts val="0"/>
        </a:spcAft>
        <a:buClr>
          <a:srgbClr val="031675"/>
        </a:buClr>
        <a:buSzPct val="80000"/>
        <a:buFont typeface="Wingdings 3" charset="2"/>
        <a:buChar char=""/>
        <a:defRPr sz="1530" kern="1200">
          <a:solidFill>
            <a:schemeClr val="tx1"/>
          </a:solidFill>
          <a:latin typeface="+mn-lt"/>
          <a:ea typeface="+mn-ea"/>
          <a:cs typeface="+mn-cs"/>
        </a:defRPr>
      </a:lvl1pPr>
      <a:lvl2pPr marL="631508" indent="-242888" algn="l" defTabSz="388620" rtl="0" eaLnBrk="1" latinLnBrk="0" hangingPunct="1">
        <a:spcBef>
          <a:spcPts val="850"/>
        </a:spcBef>
        <a:spcAft>
          <a:spcPts val="0"/>
        </a:spcAft>
        <a:buClr>
          <a:srgbClr val="031675"/>
        </a:buClr>
        <a:buSzPct val="80000"/>
        <a:buFont typeface="Wingdings 3" charset="2"/>
        <a:buChar char=""/>
        <a:defRPr sz="1360" kern="1200">
          <a:solidFill>
            <a:schemeClr val="tx1"/>
          </a:solidFill>
          <a:latin typeface="+mn-lt"/>
          <a:ea typeface="+mn-ea"/>
          <a:cs typeface="+mn-cs"/>
        </a:defRPr>
      </a:lvl2pPr>
      <a:lvl3pPr marL="971550" indent="-194310" algn="l" defTabSz="388620" rtl="0" eaLnBrk="1" latinLnBrk="0" hangingPunct="1">
        <a:spcBef>
          <a:spcPts val="850"/>
        </a:spcBef>
        <a:spcAft>
          <a:spcPts val="0"/>
        </a:spcAft>
        <a:buClr>
          <a:srgbClr val="031675"/>
        </a:buClr>
        <a:buSzPct val="80000"/>
        <a:buFont typeface="Wingdings 3" charset="2"/>
        <a:buChar char=""/>
        <a:defRPr sz="1190" kern="1200">
          <a:solidFill>
            <a:schemeClr val="tx1"/>
          </a:solidFill>
          <a:latin typeface="+mn-lt"/>
          <a:ea typeface="+mn-ea"/>
          <a:cs typeface="+mn-cs"/>
        </a:defRPr>
      </a:lvl3pPr>
      <a:lvl4pPr marL="1360170" indent="-194310" algn="l" defTabSz="388620" rtl="0" eaLnBrk="1" latinLnBrk="0" hangingPunct="1">
        <a:spcBef>
          <a:spcPts val="850"/>
        </a:spcBef>
        <a:spcAft>
          <a:spcPts val="0"/>
        </a:spcAft>
        <a:buClr>
          <a:srgbClr val="031675"/>
        </a:buClr>
        <a:buSzPct val="80000"/>
        <a:buFont typeface="Wingdings 3" charset="2"/>
        <a:buChar char=""/>
        <a:defRPr sz="1020" kern="1200">
          <a:solidFill>
            <a:schemeClr val="tx1"/>
          </a:solidFill>
          <a:latin typeface="+mn-lt"/>
          <a:ea typeface="+mn-ea"/>
          <a:cs typeface="+mn-cs"/>
        </a:defRPr>
      </a:lvl4pPr>
      <a:lvl5pPr marL="1748790" indent="-194310" algn="l" defTabSz="388620" rtl="0" eaLnBrk="1" latinLnBrk="0" hangingPunct="1">
        <a:spcBef>
          <a:spcPts val="850"/>
        </a:spcBef>
        <a:spcAft>
          <a:spcPts val="0"/>
        </a:spcAft>
        <a:buClr>
          <a:srgbClr val="031675"/>
        </a:buClr>
        <a:buSzPct val="80000"/>
        <a:buFont typeface="Wingdings 3" charset="2"/>
        <a:buChar char=""/>
        <a:defRPr sz="1020" kern="1200">
          <a:solidFill>
            <a:schemeClr val="tx1"/>
          </a:solidFill>
          <a:latin typeface="+mn-lt"/>
          <a:ea typeface="+mn-ea"/>
          <a:cs typeface="+mn-cs"/>
        </a:defRPr>
      </a:lvl5pPr>
      <a:lvl6pPr marL="213741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6pPr>
      <a:lvl7pPr marL="252603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7pPr>
      <a:lvl8pPr marL="291465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8pPr>
      <a:lvl9pPr marL="330327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9pPr>
    </p:bodyStyle>
    <p:otherStyle>
      <a:defPPr>
        <a:defRPr lang="en-US"/>
      </a:defPPr>
      <a:lvl1pPr marL="0" algn="l" defTabSz="388620" rtl="0" eaLnBrk="1" latinLnBrk="0" hangingPunct="1">
        <a:defRPr sz="1530" kern="1200">
          <a:solidFill>
            <a:schemeClr val="tx1"/>
          </a:solidFill>
          <a:latin typeface="+mn-lt"/>
          <a:ea typeface="+mn-ea"/>
          <a:cs typeface="+mn-cs"/>
        </a:defRPr>
      </a:lvl1pPr>
      <a:lvl2pPr marL="388620" algn="l" defTabSz="388620" rtl="0" eaLnBrk="1" latinLnBrk="0" hangingPunct="1">
        <a:defRPr sz="1530" kern="1200">
          <a:solidFill>
            <a:schemeClr val="tx1"/>
          </a:solidFill>
          <a:latin typeface="+mn-lt"/>
          <a:ea typeface="+mn-ea"/>
          <a:cs typeface="+mn-cs"/>
        </a:defRPr>
      </a:lvl2pPr>
      <a:lvl3pPr marL="777240" algn="l" defTabSz="388620" rtl="0" eaLnBrk="1" latinLnBrk="0" hangingPunct="1">
        <a:defRPr sz="1530" kern="1200">
          <a:solidFill>
            <a:schemeClr val="tx1"/>
          </a:solidFill>
          <a:latin typeface="+mn-lt"/>
          <a:ea typeface="+mn-ea"/>
          <a:cs typeface="+mn-cs"/>
        </a:defRPr>
      </a:lvl3pPr>
      <a:lvl4pPr marL="1165860" algn="l" defTabSz="388620" rtl="0" eaLnBrk="1" latinLnBrk="0" hangingPunct="1">
        <a:defRPr sz="1530" kern="1200">
          <a:solidFill>
            <a:schemeClr val="tx1"/>
          </a:solidFill>
          <a:latin typeface="+mn-lt"/>
          <a:ea typeface="+mn-ea"/>
          <a:cs typeface="+mn-cs"/>
        </a:defRPr>
      </a:lvl4pPr>
      <a:lvl5pPr marL="1554480" algn="l" defTabSz="388620" rtl="0" eaLnBrk="1" latinLnBrk="0" hangingPunct="1">
        <a:defRPr sz="1530" kern="1200">
          <a:solidFill>
            <a:schemeClr val="tx1"/>
          </a:solidFill>
          <a:latin typeface="+mn-lt"/>
          <a:ea typeface="+mn-ea"/>
          <a:cs typeface="+mn-cs"/>
        </a:defRPr>
      </a:lvl5pPr>
      <a:lvl6pPr marL="1943100" algn="l" defTabSz="388620" rtl="0" eaLnBrk="1" latinLnBrk="0" hangingPunct="1">
        <a:defRPr sz="1530" kern="1200">
          <a:solidFill>
            <a:schemeClr val="tx1"/>
          </a:solidFill>
          <a:latin typeface="+mn-lt"/>
          <a:ea typeface="+mn-ea"/>
          <a:cs typeface="+mn-cs"/>
        </a:defRPr>
      </a:lvl6pPr>
      <a:lvl7pPr marL="2331720" algn="l" defTabSz="388620" rtl="0" eaLnBrk="1" latinLnBrk="0" hangingPunct="1">
        <a:defRPr sz="1530" kern="1200">
          <a:solidFill>
            <a:schemeClr val="tx1"/>
          </a:solidFill>
          <a:latin typeface="+mn-lt"/>
          <a:ea typeface="+mn-ea"/>
          <a:cs typeface="+mn-cs"/>
        </a:defRPr>
      </a:lvl7pPr>
      <a:lvl8pPr marL="2720340" algn="l" defTabSz="388620" rtl="0" eaLnBrk="1" latinLnBrk="0" hangingPunct="1">
        <a:defRPr sz="1530" kern="1200">
          <a:solidFill>
            <a:schemeClr val="tx1"/>
          </a:solidFill>
          <a:latin typeface="+mn-lt"/>
          <a:ea typeface="+mn-ea"/>
          <a:cs typeface="+mn-cs"/>
        </a:defRPr>
      </a:lvl8pPr>
      <a:lvl9pPr marL="3108960" algn="l" defTabSz="38862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irs.gov/pub/irs-pdf/p969.pdf" TargetMode="External"/><Relationship Id="rId1" Type="http://schemas.openxmlformats.org/officeDocument/2006/relationships/slideLayout" Target="../slideLayouts/slideLayout2.xml"/><Relationship Id="rId4" Type="http://schemas.openxmlformats.org/officeDocument/2006/relationships/hyperlink" Target="https://www.moaa.org/content/publications-and-media/news-articles/2021-news-articles/eligible-for-tricare-heres-what-you-should-know-about-health-savings-accounts/" TargetMode="Externa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guardianlife.com/find-a-dentist" TargetMode="External"/><Relationship Id="rId4" Type="http://schemas.openxmlformats.org/officeDocument/2006/relationships/hyperlink" Target="https://pxhere.com/en/photo/1571983"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vsp.com/eye-doctor"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mailto:ebsa.opr@dol.gov" TargetMode="External"/><Relationship Id="rId3" Type="http://schemas.openxmlformats.org/officeDocument/2006/relationships/hyperlink" Target="https://www.insurekidsnow.gov/" TargetMode="External"/><Relationship Id="rId7" Type="http://schemas.openxmlformats.org/officeDocument/2006/relationships/hyperlink" Target="https://www.cms.gov/" TargetMode="External"/><Relationship Id="rId2" Type="http://schemas.openxmlformats.org/officeDocument/2006/relationships/hyperlink" Target="https://www.healthcare.gov/" TargetMode="External"/><Relationship Id="rId1" Type="http://schemas.openxmlformats.org/officeDocument/2006/relationships/slideLayout" Target="../slideLayouts/slideLayout2.xml"/><Relationship Id="rId6" Type="http://schemas.openxmlformats.org/officeDocument/2006/relationships/hyperlink" Target="https://www.dol.gov/agencies/ebsa" TargetMode="External"/><Relationship Id="rId5" Type="http://schemas.openxmlformats.org/officeDocument/2006/relationships/hyperlink" Target="https://mn.gov/dhs/health-care-coverage/" TargetMode="External"/><Relationship Id="rId4" Type="http://schemas.openxmlformats.org/officeDocument/2006/relationships/hyperlink" Target="https://www.askebsa.dol.gov/"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hyperlink" Target="https://www.myuhc.com/" TargetMode="External"/><Relationship Id="rId7" Type="http://schemas.openxmlformats.org/officeDocument/2006/relationships/hyperlink" Target="https://www.guardianlife.com/" TargetMode="External"/><Relationship Id="rId2" Type="http://schemas.openxmlformats.org/officeDocument/2006/relationships/hyperlink" Target="https://www.medica.com/" TargetMode="External"/><Relationship Id="rId1" Type="http://schemas.openxmlformats.org/officeDocument/2006/relationships/slideLayout" Target="../slideLayouts/slideLayout2.xml"/><Relationship Id="rId6" Type="http://schemas.openxmlformats.org/officeDocument/2006/relationships/hyperlink" Target="http://www.vsp.com/" TargetMode="External"/><Relationship Id="rId5" Type="http://schemas.openxmlformats.org/officeDocument/2006/relationships/hyperlink" Target="http://www.guardianlife.com/find-a-dentist" TargetMode="External"/><Relationship Id="rId4" Type="http://schemas.openxmlformats.org/officeDocument/2006/relationships/hyperlink" Target="http://www.optumbank.com/" TargetMode="External"/><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enroll.apbenefitadvisors.com/"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tonybates.ca/2020/07/04/what-have-we-learned-from-covid-19-about-the-limitations-of-online-learn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loridapolitics.com/archives/421403-luis-mosquera-a-champion-for-patients-providers-in-florida-health-care/"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0.jpeg"/><Relationship Id="rId4" Type="http://schemas.openxmlformats.org/officeDocument/2006/relationships/hyperlink" Target="http://www.myuhc.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B807A5-5C99-F6F8-4455-4A22BF2011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484" y="9144000"/>
            <a:ext cx="6757430" cy="538038"/>
          </a:xfrm>
          <a:prstGeom prst="rect">
            <a:avLst/>
          </a:prstGeom>
        </p:spPr>
      </p:pic>
      <p:sp>
        <p:nvSpPr>
          <p:cNvPr id="5" name="object 10">
            <a:extLst>
              <a:ext uri="{FF2B5EF4-FFF2-40B4-BE49-F238E27FC236}">
                <a16:creationId xmlns:a16="http://schemas.microsoft.com/office/drawing/2014/main" id="{D4AB19BA-9E5F-CD9B-523A-F6F4736BF499}"/>
              </a:ext>
            </a:extLst>
          </p:cNvPr>
          <p:cNvSpPr txBox="1"/>
          <p:nvPr/>
        </p:nvSpPr>
        <p:spPr>
          <a:xfrm>
            <a:off x="597880" y="3942867"/>
            <a:ext cx="6605905" cy="1641475"/>
          </a:xfrm>
          <a:prstGeom prst="rect">
            <a:avLst/>
          </a:prstGeom>
        </p:spPr>
        <p:txBody>
          <a:bodyPr vert="horz" wrap="square" lIns="0" tIns="147320" rIns="0" bIns="0" rtlCol="0">
            <a:spAutoFit/>
          </a:bodyPr>
          <a:lstStyle/>
          <a:p>
            <a:pPr marL="12700">
              <a:lnSpc>
                <a:spcPct val="100000"/>
              </a:lnSpc>
              <a:spcBef>
                <a:spcPts val="1160"/>
              </a:spcBef>
            </a:pPr>
            <a:r>
              <a:rPr lang="en-US" sz="2000" spc="-25" dirty="0" err="1">
                <a:solidFill>
                  <a:srgbClr val="001842"/>
                </a:solidFill>
                <a:latin typeface="Aptos Serif" panose="02020604070405020304" pitchFamily="18" charset="0"/>
                <a:cs typeface="Aptos Serif" panose="02020604070405020304" pitchFamily="18" charset="0"/>
              </a:rPr>
              <a:t>SYAND</a:t>
            </a:r>
            <a:r>
              <a:rPr lang="en-US" sz="2000" spc="-25" dirty="0">
                <a:solidFill>
                  <a:srgbClr val="001842"/>
                </a:solidFill>
                <a:latin typeface="Aptos Serif" panose="02020604070405020304" pitchFamily="18" charset="0"/>
                <a:cs typeface="Aptos Serif" panose="02020604070405020304" pitchFamily="18" charset="0"/>
              </a:rPr>
              <a:t> Technology</a:t>
            </a:r>
          </a:p>
          <a:p>
            <a:pPr marL="12700">
              <a:lnSpc>
                <a:spcPct val="100000"/>
              </a:lnSpc>
              <a:spcBef>
                <a:spcPts val="1160"/>
              </a:spcBef>
            </a:pPr>
            <a:r>
              <a:rPr sz="4400" b="1" spc="-25" dirty="0">
                <a:solidFill>
                  <a:srgbClr val="001842"/>
                </a:solidFill>
                <a:latin typeface="Aptos Serif" panose="02020604070405020304" pitchFamily="18" charset="0"/>
                <a:cs typeface="Aptos Serif" panose="02020604070405020304" pitchFamily="18" charset="0"/>
              </a:rPr>
              <a:t>Employee</a:t>
            </a:r>
            <a:r>
              <a:rPr sz="4400" b="1" spc="-204" dirty="0">
                <a:solidFill>
                  <a:srgbClr val="001842"/>
                </a:solidFill>
                <a:latin typeface="Aptos Serif" panose="02020604070405020304" pitchFamily="18" charset="0"/>
                <a:cs typeface="Aptos Serif" panose="02020604070405020304" pitchFamily="18" charset="0"/>
              </a:rPr>
              <a:t> </a:t>
            </a:r>
            <a:r>
              <a:rPr sz="4400" b="1" spc="-25" dirty="0">
                <a:solidFill>
                  <a:srgbClr val="001842"/>
                </a:solidFill>
                <a:latin typeface="Aptos Serif" panose="02020604070405020304" pitchFamily="18" charset="0"/>
                <a:cs typeface="Aptos Serif" panose="02020604070405020304" pitchFamily="18" charset="0"/>
              </a:rPr>
              <a:t>Benefits</a:t>
            </a:r>
            <a:r>
              <a:rPr sz="4400" b="1" spc="-195" dirty="0">
                <a:solidFill>
                  <a:srgbClr val="001842"/>
                </a:solidFill>
                <a:latin typeface="Aptos Serif" panose="02020604070405020304" pitchFamily="18" charset="0"/>
                <a:cs typeface="Aptos Serif" panose="02020604070405020304" pitchFamily="18" charset="0"/>
              </a:rPr>
              <a:t> </a:t>
            </a:r>
            <a:r>
              <a:rPr lang="en-US" sz="4400" b="1" spc="-10" dirty="0">
                <a:solidFill>
                  <a:srgbClr val="001842"/>
                </a:solidFill>
                <a:latin typeface="Aptos Serif" panose="02020604070405020304" pitchFamily="18" charset="0"/>
                <a:cs typeface="Aptos Serif" panose="02020604070405020304" pitchFamily="18" charset="0"/>
              </a:rPr>
              <a:t>Guide</a:t>
            </a:r>
            <a:endParaRPr sz="4400" dirty="0">
              <a:solidFill>
                <a:srgbClr val="001842"/>
              </a:solidFill>
              <a:latin typeface="Aptos Serif" panose="02020604070405020304" pitchFamily="18" charset="0"/>
              <a:cs typeface="Aptos Serif" panose="02020604070405020304" pitchFamily="18" charset="0"/>
            </a:endParaRPr>
          </a:p>
          <a:p>
            <a:pPr marL="12700">
              <a:lnSpc>
                <a:spcPct val="100000"/>
              </a:lnSpc>
              <a:spcBef>
                <a:spcPts val="630"/>
              </a:spcBef>
            </a:pPr>
            <a:r>
              <a:rPr lang="en-US" b="1" dirty="0">
                <a:solidFill>
                  <a:srgbClr val="008250"/>
                </a:solidFill>
                <a:latin typeface="Aptos Serif" panose="02020604070405020304" pitchFamily="18" charset="0"/>
                <a:cs typeface="Aptos Serif" panose="02020604070405020304" pitchFamily="18" charset="0"/>
              </a:rPr>
              <a:t>October</a:t>
            </a:r>
            <a:r>
              <a:rPr b="1" spc="-15" dirty="0">
                <a:solidFill>
                  <a:srgbClr val="008250"/>
                </a:solidFill>
                <a:latin typeface="Aptos Serif" panose="02020604070405020304" pitchFamily="18" charset="0"/>
                <a:cs typeface="Aptos Serif" panose="02020604070405020304" pitchFamily="18" charset="0"/>
              </a:rPr>
              <a:t> </a:t>
            </a:r>
            <a:r>
              <a:rPr b="1" dirty="0">
                <a:solidFill>
                  <a:srgbClr val="008250"/>
                </a:solidFill>
                <a:latin typeface="Aptos Serif" panose="02020604070405020304" pitchFamily="18" charset="0"/>
                <a:cs typeface="Aptos Serif" panose="02020604070405020304" pitchFamily="18" charset="0"/>
              </a:rPr>
              <a:t>1,</a:t>
            </a:r>
            <a:r>
              <a:rPr b="1" spc="-10" dirty="0">
                <a:solidFill>
                  <a:srgbClr val="008250"/>
                </a:solidFill>
                <a:latin typeface="Aptos Serif" panose="02020604070405020304" pitchFamily="18" charset="0"/>
                <a:cs typeface="Aptos Serif" panose="02020604070405020304" pitchFamily="18" charset="0"/>
              </a:rPr>
              <a:t> </a:t>
            </a:r>
            <a:r>
              <a:rPr b="1" dirty="0">
                <a:solidFill>
                  <a:srgbClr val="008250"/>
                </a:solidFill>
                <a:latin typeface="Aptos Serif" panose="02020604070405020304" pitchFamily="18" charset="0"/>
                <a:cs typeface="Aptos Serif" panose="02020604070405020304" pitchFamily="18" charset="0"/>
              </a:rPr>
              <a:t>202</a:t>
            </a:r>
            <a:r>
              <a:rPr lang="en-US" b="1" dirty="0">
                <a:solidFill>
                  <a:srgbClr val="008250"/>
                </a:solidFill>
                <a:latin typeface="Aptos Serif" panose="02020604070405020304" pitchFamily="18" charset="0"/>
                <a:cs typeface="Aptos Serif" panose="02020604070405020304" pitchFamily="18" charset="0"/>
              </a:rPr>
              <a:t>5</a:t>
            </a:r>
            <a:r>
              <a:rPr b="1" spc="-10" dirty="0">
                <a:solidFill>
                  <a:srgbClr val="008250"/>
                </a:solidFill>
                <a:latin typeface="Aptos Serif" panose="02020604070405020304" pitchFamily="18" charset="0"/>
                <a:cs typeface="Aptos Serif" panose="02020604070405020304" pitchFamily="18" charset="0"/>
              </a:rPr>
              <a:t> </a:t>
            </a:r>
            <a:r>
              <a:rPr b="1" dirty="0">
                <a:solidFill>
                  <a:srgbClr val="008250"/>
                </a:solidFill>
                <a:latin typeface="Aptos Serif" panose="02020604070405020304" pitchFamily="18" charset="0"/>
                <a:cs typeface="Aptos Serif" panose="02020604070405020304" pitchFamily="18" charset="0"/>
              </a:rPr>
              <a:t>-</a:t>
            </a:r>
            <a:r>
              <a:rPr b="1" spc="-10" dirty="0">
                <a:solidFill>
                  <a:srgbClr val="008250"/>
                </a:solidFill>
                <a:latin typeface="Aptos Serif" panose="02020604070405020304" pitchFamily="18" charset="0"/>
                <a:cs typeface="Aptos Serif" panose="02020604070405020304" pitchFamily="18" charset="0"/>
              </a:rPr>
              <a:t> </a:t>
            </a:r>
            <a:r>
              <a:rPr lang="en-US" b="1" spc="-10" dirty="0">
                <a:solidFill>
                  <a:srgbClr val="008250"/>
                </a:solidFill>
                <a:latin typeface="Aptos Serif" panose="02020604070405020304" pitchFamily="18" charset="0"/>
                <a:cs typeface="Aptos Serif" panose="02020604070405020304" pitchFamily="18" charset="0"/>
              </a:rPr>
              <a:t>September</a:t>
            </a:r>
            <a:r>
              <a:rPr b="1" spc="-10" dirty="0">
                <a:solidFill>
                  <a:srgbClr val="008250"/>
                </a:solidFill>
                <a:latin typeface="Aptos Serif" panose="02020604070405020304" pitchFamily="18" charset="0"/>
                <a:cs typeface="Aptos Serif" panose="02020604070405020304" pitchFamily="18" charset="0"/>
              </a:rPr>
              <a:t> </a:t>
            </a:r>
            <a:r>
              <a:rPr b="1" dirty="0">
                <a:solidFill>
                  <a:srgbClr val="008250"/>
                </a:solidFill>
                <a:latin typeface="Aptos Serif" panose="02020604070405020304" pitchFamily="18" charset="0"/>
                <a:cs typeface="Aptos Serif" panose="02020604070405020304" pitchFamily="18" charset="0"/>
              </a:rPr>
              <a:t>3</a:t>
            </a:r>
            <a:r>
              <a:rPr lang="en-US" b="1" dirty="0">
                <a:solidFill>
                  <a:srgbClr val="008250"/>
                </a:solidFill>
                <a:latin typeface="Aptos Serif" panose="02020604070405020304" pitchFamily="18" charset="0"/>
                <a:cs typeface="Aptos Serif" panose="02020604070405020304" pitchFamily="18" charset="0"/>
              </a:rPr>
              <a:t>0</a:t>
            </a:r>
            <a:r>
              <a:rPr b="1" dirty="0">
                <a:solidFill>
                  <a:srgbClr val="008250"/>
                </a:solidFill>
                <a:latin typeface="Aptos Serif" panose="02020604070405020304" pitchFamily="18" charset="0"/>
                <a:cs typeface="Aptos Serif" panose="02020604070405020304" pitchFamily="18" charset="0"/>
              </a:rPr>
              <a:t>,</a:t>
            </a:r>
            <a:r>
              <a:rPr b="1" spc="-10" dirty="0">
                <a:solidFill>
                  <a:srgbClr val="008250"/>
                </a:solidFill>
                <a:latin typeface="Aptos Serif" panose="02020604070405020304" pitchFamily="18" charset="0"/>
                <a:cs typeface="Aptos Serif" panose="02020604070405020304" pitchFamily="18" charset="0"/>
              </a:rPr>
              <a:t> </a:t>
            </a:r>
            <a:r>
              <a:rPr b="1" spc="-20" dirty="0">
                <a:solidFill>
                  <a:srgbClr val="008250"/>
                </a:solidFill>
                <a:latin typeface="Aptos Serif" panose="02020604070405020304" pitchFamily="18" charset="0"/>
                <a:cs typeface="Aptos Serif" panose="02020604070405020304" pitchFamily="18" charset="0"/>
              </a:rPr>
              <a:t>202</a:t>
            </a:r>
            <a:r>
              <a:rPr lang="en-US" b="1" spc="-20" dirty="0">
                <a:solidFill>
                  <a:srgbClr val="008250"/>
                </a:solidFill>
                <a:latin typeface="Aptos Serif" panose="02020604070405020304" pitchFamily="18" charset="0"/>
                <a:cs typeface="Aptos Serif" panose="02020604070405020304" pitchFamily="18" charset="0"/>
              </a:rPr>
              <a:t>6</a:t>
            </a:r>
            <a:endParaRPr b="1" dirty="0">
              <a:solidFill>
                <a:srgbClr val="008250"/>
              </a:solidFill>
              <a:latin typeface="Aptos Serif" panose="02020604070405020304" pitchFamily="18" charset="0"/>
              <a:cs typeface="Aptos Serif" panose="02020604070405020304" pitchFamily="18" charset="0"/>
            </a:endParaRPr>
          </a:p>
        </p:txBody>
      </p:sp>
      <p:sp>
        <p:nvSpPr>
          <p:cNvPr id="6" name="TextBox 5">
            <a:extLst>
              <a:ext uri="{FF2B5EF4-FFF2-40B4-BE49-F238E27FC236}">
                <a16:creationId xmlns:a16="http://schemas.microsoft.com/office/drawing/2014/main" id="{87378505-73D4-634B-9760-07A4541E7060}"/>
              </a:ext>
            </a:extLst>
          </p:cNvPr>
          <p:cNvSpPr txBox="1"/>
          <p:nvPr/>
        </p:nvSpPr>
        <p:spPr>
          <a:xfrm>
            <a:off x="549752" y="2883825"/>
            <a:ext cx="3892730" cy="1323439"/>
          </a:xfrm>
          <a:prstGeom prst="rect">
            <a:avLst/>
          </a:prstGeom>
          <a:noFill/>
        </p:spPr>
        <p:txBody>
          <a:bodyPr wrap="square">
            <a:spAutoFit/>
          </a:bodyPr>
          <a:lstStyle/>
          <a:p>
            <a:pPr marL="12700">
              <a:lnSpc>
                <a:spcPct val="100000"/>
              </a:lnSpc>
            </a:pPr>
            <a:r>
              <a:rPr lang="en-US" sz="8000" b="1" spc="-25" dirty="0">
                <a:solidFill>
                  <a:srgbClr val="001842"/>
                </a:solidFill>
                <a:latin typeface="Aptos Serif" panose="02020604070405020304" pitchFamily="18" charset="0"/>
                <a:cs typeface="Aptos Serif" panose="02020604070405020304" pitchFamily="18" charset="0"/>
              </a:rPr>
              <a:t>2025</a:t>
            </a:r>
            <a:r>
              <a:rPr lang="en-US" sz="8000" b="1" spc="-25" dirty="0">
                <a:solidFill>
                  <a:srgbClr val="272F8B"/>
                </a:solidFill>
                <a:latin typeface="Aptos Serif" panose="02020604070405020304" pitchFamily="18" charset="0"/>
                <a:cs typeface="Aptos Serif" panose="02020604070405020304" pitchFamily="18" charset="0"/>
              </a:rPr>
              <a:t> </a:t>
            </a:r>
          </a:p>
        </p:txBody>
      </p:sp>
      <p:pic>
        <p:nvPicPr>
          <p:cNvPr id="3" name="Picture 2">
            <a:extLst>
              <a:ext uri="{FF2B5EF4-FFF2-40B4-BE49-F238E27FC236}">
                <a16:creationId xmlns:a16="http://schemas.microsoft.com/office/drawing/2014/main" id="{2ED49320-F910-241B-B731-DE1E6234D8C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27956" y="777759"/>
            <a:ext cx="2316485" cy="1252154"/>
          </a:xfrm>
          <a:prstGeom prst="rect">
            <a:avLst/>
          </a:prstGeom>
        </p:spPr>
      </p:pic>
      <p:pic>
        <p:nvPicPr>
          <p:cNvPr id="12" name="Picture 11" descr="Businessperson on a computer">
            <a:extLst>
              <a:ext uri="{FF2B5EF4-FFF2-40B4-BE49-F238E27FC236}">
                <a16:creationId xmlns:a16="http://schemas.microsoft.com/office/drawing/2014/main" id="{5E6F861B-C210-0140-1DA9-1925F1DA611E}"/>
              </a:ext>
            </a:extLst>
          </p:cNvPr>
          <p:cNvPicPr>
            <a:picLocks noChangeAspect="1"/>
          </p:cNvPicPr>
          <p:nvPr/>
        </p:nvPicPr>
        <p:blipFill>
          <a:blip r:embed="rId4">
            <a:extLst>
              <a:ext uri="{28A0092B-C50C-407E-A947-70E740481C1C}">
                <a14:useLocalDpi xmlns:a14="http://schemas.microsoft.com/office/drawing/2010/main" val="0"/>
              </a:ext>
            </a:extLst>
          </a:blip>
          <a:srcRect t="7017"/>
          <a:stretch/>
        </p:blipFill>
        <p:spPr>
          <a:xfrm>
            <a:off x="897134" y="5926271"/>
            <a:ext cx="6007395" cy="3142049"/>
          </a:xfrm>
          <a:prstGeom prst="rect">
            <a:avLst/>
          </a:prstGeom>
        </p:spPr>
      </p:pic>
    </p:spTree>
    <p:extLst>
      <p:ext uri="{BB962C8B-B14F-4D97-AF65-F5344CB8AC3E}">
        <p14:creationId xmlns:p14="http://schemas.microsoft.com/office/powerpoint/2010/main" val="1117023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CC7D5C-D95B-6883-7323-8BA727658A11}"/>
              </a:ext>
            </a:extLst>
          </p:cNvPr>
          <p:cNvSpPr>
            <a:spLocks noGrp="1"/>
          </p:cNvSpPr>
          <p:nvPr>
            <p:ph idx="4294967295"/>
          </p:nvPr>
        </p:nvSpPr>
        <p:spPr>
          <a:xfrm>
            <a:off x="520700" y="1369513"/>
            <a:ext cx="6772779" cy="3905014"/>
          </a:xfrm>
          <a:prstGeom prst="rect">
            <a:avLst/>
          </a:prstGeom>
        </p:spPr>
        <p:txBody>
          <a:bodyPr lIns="45720" rIns="45720">
            <a:noAutofit/>
          </a:bodyPr>
          <a:lstStyle/>
          <a:p>
            <a:pPr marL="0" marR="0" lvl="0" indent="0" algn="l" defTabSz="388620" rtl="0" eaLnBrk="1" fontAlgn="auto" latinLnBrk="0" hangingPunct="1">
              <a:lnSpc>
                <a:spcPct val="200000"/>
              </a:lnSpc>
              <a:spcBef>
                <a:spcPts val="850"/>
              </a:spcBef>
              <a:spcAft>
                <a:spcPts val="0"/>
              </a:spcAft>
              <a:buClr>
                <a:srgbClr val="031675"/>
              </a:buClr>
              <a:buSzPct val="80000"/>
              <a:buFont typeface="Wingdings 3" charset="2"/>
              <a:buNone/>
              <a:tabLst/>
              <a:defRPr/>
            </a:pPr>
            <a:r>
              <a:rPr kumimoji="0" lang="en-US" sz="1200" b="1" i="0" u="none" strike="noStrike" kern="1200" cap="none" spc="0" normalizeH="0" baseline="0" noProof="0" dirty="0">
                <a:ln>
                  <a:noFill/>
                </a:ln>
                <a:solidFill>
                  <a:srgbClr val="008250"/>
                </a:solidFill>
                <a:effectLst/>
                <a:uLnTx/>
                <a:uFillTx/>
                <a:ea typeface="+mn-ea"/>
                <a:cs typeface="+mn-cs"/>
              </a:rPr>
              <a:t>HSA Eligibility</a:t>
            </a:r>
          </a:p>
          <a:p>
            <a:pPr marL="0" marR="0" lvl="0" indent="0" algn="l" defTabSz="388620" rtl="0" eaLnBrk="1" fontAlgn="auto" latinLnBrk="0" hangingPunct="1">
              <a:lnSpc>
                <a:spcPct val="100000"/>
              </a:lnSpc>
              <a:spcBef>
                <a:spcPts val="850"/>
              </a:spcBef>
              <a:spcAft>
                <a:spcPts val="0"/>
              </a:spcAft>
              <a:buClr>
                <a:srgbClr val="031675"/>
              </a:buClr>
              <a:buSzPct val="80000"/>
              <a:buFont typeface="Wingdings 3" charset="2"/>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You are eligible for a health savings account (HSA) if you meet the following requirements:</a:t>
            </a:r>
            <a:b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br>
            <a:endPar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182880" marR="0" lvl="0" indent="-182880" algn="l" defTabSz="388620" rtl="0" eaLnBrk="1" fontAlgn="auto" latinLnBrk="0" hangingPunct="1">
              <a:lnSpc>
                <a:spcPct val="100000"/>
              </a:lnSpc>
              <a:spcBef>
                <a:spcPts val="0"/>
              </a:spcBef>
              <a:spcAft>
                <a:spcPts val="0"/>
              </a:spcAft>
              <a:buClr>
                <a:srgbClr val="031675"/>
              </a:buClr>
              <a:buSzPct val="80000"/>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You are enrolled in a Qualiﬁed High-Deductible Health Plan (</a:t>
            </a:r>
            <a:r>
              <a:rPr kumimoji="0" lang="en-US" sz="1100" b="0" i="0" u="none" strike="noStrike" kern="1200" cap="none" spc="0" normalizeH="0" baseline="0" noProof="0" dirty="0" err="1">
                <a:ln>
                  <a:noFill/>
                </a:ln>
                <a:solidFill>
                  <a:prstClr val="black"/>
                </a:solidFill>
                <a:effectLst/>
                <a:uLnTx/>
                <a:uFillTx/>
                <a:latin typeface="Aptos" panose="02110004020202020204"/>
                <a:ea typeface="+mn-ea"/>
                <a:cs typeface="+mn-cs"/>
              </a:rPr>
              <a:t>QHDHP</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182880" marR="0" lvl="0" indent="-182880" algn="l" defTabSz="388620" rtl="0" eaLnBrk="1" fontAlgn="auto" latinLnBrk="0" hangingPunct="1">
              <a:lnSpc>
                <a:spcPct val="100000"/>
              </a:lnSpc>
              <a:spcBef>
                <a:spcPts val="0"/>
              </a:spcBef>
              <a:spcAft>
                <a:spcPts val="0"/>
              </a:spcAft>
              <a:buClr>
                <a:srgbClr val="031675"/>
              </a:buClr>
              <a:buSzPct val="80000"/>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You are not covered by another non-</a:t>
            </a:r>
            <a:r>
              <a:rPr kumimoji="0" lang="en-US" sz="1100" b="0" i="0" u="none" strike="noStrike" kern="1200" cap="none" spc="0" normalizeH="0" baseline="0" noProof="0" dirty="0" err="1">
                <a:ln>
                  <a:noFill/>
                </a:ln>
                <a:solidFill>
                  <a:prstClr val="black"/>
                </a:solidFill>
                <a:effectLst/>
                <a:uLnTx/>
                <a:uFillTx/>
                <a:latin typeface="Aptos" panose="02110004020202020204"/>
                <a:ea typeface="+mn-ea"/>
                <a:cs typeface="+mn-cs"/>
              </a:rPr>
              <a:t>QHDHP</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 health plan, such as a spouse's PPO plan.</a:t>
            </a:r>
          </a:p>
          <a:p>
            <a:pPr marL="182880" marR="0" lvl="0" indent="-182880" algn="l" defTabSz="388620" rtl="0" eaLnBrk="1" fontAlgn="auto" latinLnBrk="0" hangingPunct="1">
              <a:lnSpc>
                <a:spcPct val="100000"/>
              </a:lnSpc>
              <a:spcBef>
                <a:spcPts val="0"/>
              </a:spcBef>
              <a:spcAft>
                <a:spcPts val="0"/>
              </a:spcAft>
              <a:buClr>
                <a:srgbClr val="031675"/>
              </a:buClr>
              <a:buSzPct val="80000"/>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You are not enrolled in Medicare</a:t>
            </a:r>
          </a:p>
          <a:p>
            <a:pPr marL="182880" marR="0" lvl="0" indent="-182880" algn="l" defTabSz="388620" rtl="0" eaLnBrk="1" fontAlgn="auto" latinLnBrk="0" hangingPunct="1">
              <a:lnSpc>
                <a:spcPct val="100000"/>
              </a:lnSpc>
              <a:spcBef>
                <a:spcPts val="0"/>
              </a:spcBef>
              <a:spcAft>
                <a:spcPts val="0"/>
              </a:spcAft>
              <a:buClr>
                <a:srgbClr val="031675"/>
              </a:buClr>
              <a:buSzPct val="80000"/>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You are not claimed as a dependent on another person's tax return</a:t>
            </a:r>
          </a:p>
          <a:p>
            <a:pPr marL="182880" marR="0" lvl="0" indent="-182880" algn="l" defTabSz="388620" rtl="0" eaLnBrk="1" fontAlgn="auto" latinLnBrk="0" hangingPunct="1">
              <a:lnSpc>
                <a:spcPct val="100000"/>
              </a:lnSpc>
              <a:spcBef>
                <a:spcPts val="0"/>
              </a:spcBef>
              <a:spcAft>
                <a:spcPts val="0"/>
              </a:spcAft>
              <a:buClr>
                <a:srgbClr val="031675"/>
              </a:buClr>
              <a:buSzPct val="80000"/>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You are not covered by a traditional health care ﬂexible spending account (FSA). This includes your spouse's FSA (Enrollment in a limited purpose health care FSA is allowed.)</a:t>
            </a:r>
          </a:p>
          <a:p>
            <a:pPr marL="0" marR="0" lvl="0" indent="0" algn="l" defTabSz="388620" rtl="0" eaLnBrk="1" fontAlgn="auto" latinLnBrk="0" hangingPunct="1">
              <a:lnSpc>
                <a:spcPct val="100000"/>
              </a:lnSpc>
              <a:spcBef>
                <a:spcPts val="850"/>
              </a:spcBef>
              <a:spcAft>
                <a:spcPts val="0"/>
              </a:spcAft>
              <a:buClr>
                <a:srgbClr val="031675"/>
              </a:buClr>
              <a:buSzPct val="80000"/>
              <a:buFont typeface="Wingdings 3" charset="2"/>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Once you are enrolled in a qualiﬁed high-deductible health plan, you may open an HSA administered by </a:t>
            </a:r>
            <a:r>
              <a:rPr kumimoji="0" lang="en-US" sz="1100" b="0" i="0" u="none" strike="noStrike" kern="1200" cap="none" spc="0" normalizeH="0" baseline="0" noProof="0" dirty="0">
                <a:ln>
                  <a:noFill/>
                </a:ln>
                <a:effectLst/>
                <a:uLnTx/>
                <a:uFillTx/>
                <a:latin typeface="Aptos" panose="02110004020202020204"/>
                <a:ea typeface="+mn-ea"/>
                <a:cs typeface="+mn-cs"/>
              </a:rPr>
              <a:t>Optum</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  An HSA-qualiﬁed health plan allows you to open and contribute to a health savings account. </a:t>
            </a:r>
          </a:p>
          <a:p>
            <a:pPr marL="0" marR="0" lvl="0" indent="0" algn="l" defTabSz="388620" rtl="0" eaLnBrk="1" fontAlgn="auto" latinLnBrk="0" hangingPunct="1">
              <a:lnSpc>
                <a:spcPct val="210000"/>
              </a:lnSpc>
              <a:spcBef>
                <a:spcPts val="850"/>
              </a:spcBef>
              <a:spcAft>
                <a:spcPts val="0"/>
              </a:spcAft>
              <a:buClr>
                <a:srgbClr val="031675"/>
              </a:buClr>
              <a:buSzPct val="80000"/>
              <a:buFont typeface="Wingdings 3" charset="2"/>
              <a:buNone/>
              <a:tabLst/>
              <a:defRPr/>
            </a:pPr>
            <a:r>
              <a:rPr kumimoji="0" lang="en-US" sz="1200" b="1" i="0" u="none" strike="noStrike" kern="1200" cap="none" spc="0" normalizeH="0" baseline="0" noProof="0" dirty="0">
                <a:ln>
                  <a:noFill/>
                </a:ln>
                <a:solidFill>
                  <a:srgbClr val="008250"/>
                </a:solidFill>
                <a:effectLst/>
                <a:uLnTx/>
                <a:uFillTx/>
                <a:ea typeface="+mn-ea"/>
                <a:cs typeface="+mn-cs"/>
              </a:rPr>
              <a:t>How much can I contribute to my HSA?</a:t>
            </a:r>
          </a:p>
          <a:p>
            <a:pPr marL="0" marR="0" lvl="0" indent="0" algn="l" defTabSz="388620" rtl="0" eaLnBrk="1" fontAlgn="auto" latinLnBrk="0" hangingPunct="1">
              <a:lnSpc>
                <a:spcPct val="100000"/>
              </a:lnSpc>
              <a:spcBef>
                <a:spcPts val="850"/>
              </a:spcBef>
              <a:spcAft>
                <a:spcPts val="0"/>
              </a:spcAft>
              <a:buClr>
                <a:srgbClr val="031675"/>
              </a:buClr>
              <a:buSzPct val="80000"/>
              <a:buFont typeface="Wingdings 3" charset="2"/>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In 2025 the HSA contribution limits are:</a:t>
            </a:r>
            <a:b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br>
            <a:endPar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182880" marR="0" lvl="0" indent="-182880" algn="l" defTabSz="388620" rtl="0" eaLnBrk="1" fontAlgn="auto" latinLnBrk="0" hangingPunct="1">
              <a:lnSpc>
                <a:spcPct val="100000"/>
              </a:lnSpc>
              <a:spcBef>
                <a:spcPts val="0"/>
              </a:spcBef>
              <a:spcAft>
                <a:spcPts val="0"/>
              </a:spcAft>
              <a:buClr>
                <a:srgbClr val="031675"/>
              </a:buClr>
              <a:buSzPct val="80000"/>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Self-only coverage: $4,300</a:t>
            </a:r>
          </a:p>
          <a:p>
            <a:pPr marL="182880" marR="0" lvl="0" indent="-182880" algn="l" defTabSz="388620" rtl="0" eaLnBrk="1" fontAlgn="auto" latinLnBrk="0" hangingPunct="1">
              <a:lnSpc>
                <a:spcPct val="100000"/>
              </a:lnSpc>
              <a:spcBef>
                <a:spcPts val="0"/>
              </a:spcBef>
              <a:spcAft>
                <a:spcPts val="0"/>
              </a:spcAft>
              <a:buClr>
                <a:srgbClr val="031675"/>
              </a:buClr>
              <a:buSzPct val="80000"/>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Family coverage: $8,550</a:t>
            </a:r>
          </a:p>
          <a:p>
            <a:pPr marL="182880" marR="0" lvl="0" indent="-182880" algn="l" defTabSz="388620" rtl="0" eaLnBrk="1" fontAlgn="auto" latinLnBrk="0" hangingPunct="1">
              <a:lnSpc>
                <a:spcPct val="100000"/>
              </a:lnSpc>
              <a:spcBef>
                <a:spcPts val="0"/>
              </a:spcBef>
              <a:spcAft>
                <a:spcPts val="0"/>
              </a:spcAft>
              <a:buClr>
                <a:srgbClr val="031675"/>
              </a:buClr>
              <a:buSzPct val="80000"/>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If you are over the age of 55 you may contribute an additional $1,000 to your HSA each year you are eligible.</a:t>
            </a:r>
          </a:p>
        </p:txBody>
      </p:sp>
      <p:sp>
        <p:nvSpPr>
          <p:cNvPr id="7" name="Title Placeholder 6">
            <a:extLst>
              <a:ext uri="{FF2B5EF4-FFF2-40B4-BE49-F238E27FC236}">
                <a16:creationId xmlns:a16="http://schemas.microsoft.com/office/drawing/2014/main" id="{FF12605B-EB47-9867-2557-91EEC48F9F5A}"/>
              </a:ext>
            </a:extLst>
          </p:cNvPr>
          <p:cNvSpPr txBox="1">
            <a:spLocks/>
          </p:cNvSpPr>
          <p:nvPr/>
        </p:nvSpPr>
        <p:spPr>
          <a:xfrm>
            <a:off x="512835" y="620111"/>
            <a:ext cx="6754778" cy="534987"/>
          </a:xfrm>
          <a:prstGeom prst="rect">
            <a:avLst/>
          </a:prstGeom>
          <a:noFill/>
        </p:spPr>
        <p:txBody>
          <a:bodyPr vert="horz" lIns="91440" tIns="45720" rIns="91440" bIns="45720" rtlCol="0" anchor="ctr">
            <a:normAutofit lnSpcReduction="10000"/>
          </a:bodyPr>
          <a:lstStyle>
            <a:lvl1pPr algn="ctr" defTabSz="388620" rtl="0" eaLnBrk="1" latinLnBrk="0" hangingPunct="1">
              <a:spcBef>
                <a:spcPct val="0"/>
              </a:spcBef>
              <a:buNone/>
              <a:defRPr sz="2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rgbClr val="001842"/>
                </a:solidFill>
                <a:latin typeface="Aptos Serif" panose="02020604070405020304" pitchFamily="18" charset="0"/>
                <a:cs typeface="Aptos Serif" panose="02020604070405020304" pitchFamily="18" charset="0"/>
              </a:rPr>
              <a:t>HSA Eligibility &amp; Contributions</a:t>
            </a:r>
          </a:p>
        </p:txBody>
      </p:sp>
      <p:sp>
        <p:nvSpPr>
          <p:cNvPr id="2" name="Footer Placeholder 1">
            <a:extLst>
              <a:ext uri="{FF2B5EF4-FFF2-40B4-BE49-F238E27FC236}">
                <a16:creationId xmlns:a16="http://schemas.microsoft.com/office/drawing/2014/main" id="{03BE35DF-FEB9-C9E2-EC96-132A59A8EC56}"/>
              </a:ext>
            </a:extLst>
          </p:cNvPr>
          <p:cNvSpPr>
            <a:spLocks noGrp="1"/>
          </p:cNvSpPr>
          <p:nvPr>
            <p:ph type="ftr" sz="quarter" idx="3"/>
          </p:nvPr>
        </p:nvSpPr>
        <p:spPr/>
        <p:txBody>
          <a:bodyPr/>
          <a:lstStyle/>
          <a:p>
            <a:r>
              <a:rPr lang="en-US" sz="800" dirty="0"/>
              <a:t>This booklet provides only a summary of your beneﬁts. All services described within are subject to the deﬁnitions, limitations and exclusions set forth in each insurance carrier's or provider's contract.</a:t>
            </a:r>
          </a:p>
        </p:txBody>
      </p:sp>
      <p:sp>
        <p:nvSpPr>
          <p:cNvPr id="25" name="TextBox 24">
            <a:extLst>
              <a:ext uri="{FF2B5EF4-FFF2-40B4-BE49-F238E27FC236}">
                <a16:creationId xmlns:a16="http://schemas.microsoft.com/office/drawing/2014/main" id="{9C3053C8-25C8-7C3A-8253-0823A2D51740}"/>
              </a:ext>
            </a:extLst>
          </p:cNvPr>
          <p:cNvSpPr txBox="1"/>
          <p:nvPr/>
        </p:nvSpPr>
        <p:spPr>
          <a:xfrm>
            <a:off x="520700" y="5757123"/>
            <a:ext cx="6736776" cy="646331"/>
          </a:xfrm>
          <a:prstGeom prst="rect">
            <a:avLst/>
          </a:prstGeom>
          <a:noFill/>
        </p:spPr>
        <p:txBody>
          <a:bodyPr wrap="square">
            <a:spAutoFit/>
          </a:bodyPr>
          <a:lstStyle/>
          <a:p>
            <a:pPr marR="5080"/>
            <a:r>
              <a:rPr lang="en-US" sz="900" i="1" dirty="0">
                <a:solidFill>
                  <a:schemeClr val="tx1">
                    <a:lumMod val="50000"/>
                    <a:lumOff val="50000"/>
                  </a:schemeClr>
                </a:solidFill>
                <a:latin typeface="+mn-lt"/>
                <a:cs typeface="Gill Sans MT"/>
              </a:rPr>
              <a:t>Note: As a taxpayer, you must ensure that your HSA contributions do not exceed the maximum for your specific tax </a:t>
            </a:r>
            <a:r>
              <a:rPr lang="en-US" sz="900" i="1" dirty="0">
                <a:solidFill>
                  <a:schemeClr val="tx1">
                    <a:lumMod val="50000"/>
                    <a:lumOff val="50000"/>
                  </a:schemeClr>
                </a:solidFill>
                <a:cs typeface="Gill Sans MT"/>
              </a:rPr>
              <a:t>situation. </a:t>
            </a:r>
            <a:r>
              <a:rPr lang="en-US" sz="900" i="1" dirty="0">
                <a:solidFill>
                  <a:schemeClr val="tx1">
                    <a:lumMod val="50000"/>
                    <a:lumOff val="50000"/>
                  </a:schemeClr>
                </a:solidFill>
                <a:latin typeface="+mn-lt"/>
                <a:cs typeface="Gill Sans MT"/>
              </a:rPr>
              <a:t>Please consult your attorney, CPA, or tax adviser about your specific tax situation before deferring monies to your Health Savings Account. The benefits of an HSA, who is qualified to have an HSA, etc., can be found in IRS Publication 969, beginning on page 2. </a:t>
            </a:r>
            <a:r>
              <a:rPr lang="en-US" sz="900" i="1" dirty="0">
                <a:solidFill>
                  <a:schemeClr val="tx1">
                    <a:lumMod val="50000"/>
                    <a:lumOff val="50000"/>
                  </a:schemeClr>
                </a:solidFill>
                <a:latin typeface="+mn-lt"/>
                <a:cs typeface="Gill Sans MT"/>
                <a:hlinkClick r:id="rId2">
                  <a:extLst>
                    <a:ext uri="{A12FA001-AC4F-418D-AE19-62706E023703}">
                      <ahyp:hlinkClr xmlns:ahyp="http://schemas.microsoft.com/office/drawing/2018/hyperlinkcolor" val="tx"/>
                    </a:ext>
                  </a:extLst>
                </a:hlinkClick>
              </a:rPr>
              <a:t>https://www.irs.gov/pub/irs-pdf/p969.pdf</a:t>
            </a:r>
            <a:endParaRPr lang="en-US" sz="900" dirty="0">
              <a:solidFill>
                <a:schemeClr val="tx1">
                  <a:lumMod val="50000"/>
                  <a:lumOff val="50000"/>
                </a:schemeClr>
              </a:solidFill>
              <a:latin typeface="+mn-lt"/>
              <a:cs typeface="Gill Sans MT"/>
            </a:endParaRPr>
          </a:p>
        </p:txBody>
      </p:sp>
      <p:pic>
        <p:nvPicPr>
          <p:cNvPr id="27" name="Picture 26" descr="A stethoscope and cubes with letters&#10;&#10;Description automatically generated">
            <a:extLst>
              <a:ext uri="{FF2B5EF4-FFF2-40B4-BE49-F238E27FC236}">
                <a16:creationId xmlns:a16="http://schemas.microsoft.com/office/drawing/2014/main" id="{C6182FA0-76C3-73C8-4B52-056C2C5071BF}"/>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1646" b="5997"/>
          <a:stretch/>
        </p:blipFill>
        <p:spPr>
          <a:xfrm>
            <a:off x="556728" y="6525198"/>
            <a:ext cx="6658944" cy="2731610"/>
          </a:xfrm>
          <a:prstGeom prst="rect">
            <a:avLst/>
          </a:prstGeom>
        </p:spPr>
      </p:pic>
    </p:spTree>
    <p:extLst>
      <p:ext uri="{BB962C8B-B14F-4D97-AF65-F5344CB8AC3E}">
        <p14:creationId xmlns:p14="http://schemas.microsoft.com/office/powerpoint/2010/main" val="1880881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A0878B-372D-B5CB-3070-847C5CA37BD5}"/>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l="1275" t="44467" r="156" b="-249"/>
          <a:stretch/>
        </p:blipFill>
        <p:spPr>
          <a:xfrm flipH="1">
            <a:off x="544187" y="6863754"/>
            <a:ext cx="6684026" cy="2528687"/>
          </a:xfrm>
          <a:prstGeom prst="rect">
            <a:avLst/>
          </a:prstGeom>
        </p:spPr>
      </p:pic>
      <p:graphicFrame>
        <p:nvGraphicFramePr>
          <p:cNvPr id="8" name="Table 7">
            <a:extLst>
              <a:ext uri="{FF2B5EF4-FFF2-40B4-BE49-F238E27FC236}">
                <a16:creationId xmlns:a16="http://schemas.microsoft.com/office/drawing/2014/main" id="{93BA6AE8-E4C0-618D-7088-7ECE37325919}"/>
              </a:ext>
            </a:extLst>
          </p:cNvPr>
          <p:cNvGraphicFramePr>
            <a:graphicFrameLocks noGrp="1"/>
          </p:cNvGraphicFramePr>
          <p:nvPr>
            <p:extLst>
              <p:ext uri="{D42A27DB-BD31-4B8C-83A1-F6EECF244321}">
                <p14:modId xmlns:p14="http://schemas.microsoft.com/office/powerpoint/2010/main" val="649527933"/>
              </p:ext>
            </p:extLst>
          </p:nvPr>
        </p:nvGraphicFramePr>
        <p:xfrm>
          <a:off x="1951024" y="4350681"/>
          <a:ext cx="3886865" cy="1065463"/>
        </p:xfrm>
        <a:graphic>
          <a:graphicData uri="http://schemas.openxmlformats.org/drawingml/2006/table">
            <a:tbl>
              <a:tblPr firstRow="1" bandRow="1">
                <a:tableStyleId>{F5AB1C69-6EDB-4FF4-983F-18BD219EF322}</a:tableStyleId>
              </a:tblPr>
              <a:tblGrid>
                <a:gridCol w="1833036">
                  <a:extLst>
                    <a:ext uri="{9D8B030D-6E8A-4147-A177-3AD203B41FA5}">
                      <a16:colId xmlns:a16="http://schemas.microsoft.com/office/drawing/2014/main" val="4228451959"/>
                    </a:ext>
                  </a:extLst>
                </a:gridCol>
                <a:gridCol w="2053829">
                  <a:extLst>
                    <a:ext uri="{9D8B030D-6E8A-4147-A177-3AD203B41FA5}">
                      <a16:colId xmlns:a16="http://schemas.microsoft.com/office/drawing/2014/main" val="991172103"/>
                    </a:ext>
                  </a:extLst>
                </a:gridCol>
              </a:tblGrid>
              <a:tr h="307133">
                <a:tc>
                  <a:txBody>
                    <a:bodyPr/>
                    <a:lstStyle/>
                    <a:p>
                      <a:pPr algn="ctr"/>
                      <a:r>
                        <a:rPr lang="en-US" sz="1050" b="1" dirty="0">
                          <a:solidFill>
                            <a:schemeClr val="bg1"/>
                          </a:solidFill>
                        </a:rPr>
                        <a:t>Coverage Type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842"/>
                    </a:solidFill>
                  </a:tcPr>
                </a:tc>
                <a:tc>
                  <a:txBody>
                    <a:bodyPr/>
                    <a:lstStyle/>
                    <a:p>
                      <a:pPr algn="ctr"/>
                      <a:r>
                        <a:rPr lang="en-US" sz="1050" b="1" dirty="0">
                          <a:solidFill>
                            <a:schemeClr val="bg1"/>
                          </a:solidFill>
                        </a:rPr>
                        <a:t>Employee Cost Per Pay Period</a:t>
                      </a:r>
                      <a:endParaRPr lang="en-US" sz="1800" b="1" dirty="0">
                        <a:solidFill>
                          <a:schemeClr val="bg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842"/>
                    </a:solidFill>
                  </a:tcPr>
                </a:tc>
                <a:extLst>
                  <a:ext uri="{0D108BD9-81ED-4DB2-BD59-A6C34878D82A}">
                    <a16:rowId xmlns:a16="http://schemas.microsoft.com/office/drawing/2014/main" val="2190533395"/>
                  </a:ext>
                </a:extLst>
              </a:tr>
              <a:tr h="261272">
                <a:tc>
                  <a:txBody>
                    <a:bodyPr/>
                    <a:lstStyle/>
                    <a:p>
                      <a:pPr algn="ctr"/>
                      <a:r>
                        <a:rPr lang="en-US" sz="1000" b="1" dirty="0"/>
                        <a:t>Employee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t>$7.23</a:t>
                      </a:r>
                      <a:endParaRPr lang="en-US" sz="1600"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3838917"/>
                  </a:ext>
                </a:extLst>
              </a:tr>
              <a:tr h="253218">
                <a:tc>
                  <a:txBody>
                    <a:bodyPr/>
                    <a:lstStyle/>
                    <a:p>
                      <a:pPr algn="ctr"/>
                      <a:r>
                        <a:rPr lang="en-US" sz="1000" b="1" dirty="0"/>
                        <a:t>Employee + 1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t>$14.46</a:t>
                      </a:r>
                      <a:endParaRPr lang="en-US" sz="1600"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866627"/>
                  </a:ext>
                </a:extLst>
              </a:tr>
              <a:tr h="225083">
                <a:tc>
                  <a:txBody>
                    <a:bodyPr/>
                    <a:lstStyle/>
                    <a:p>
                      <a:pPr algn="ctr"/>
                      <a:r>
                        <a:rPr lang="en-US" sz="1000" b="1" dirty="0"/>
                        <a:t>Family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t>$23.28</a:t>
                      </a:r>
                      <a:endParaRPr lang="en-US" sz="1600"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1025473"/>
                  </a:ext>
                </a:extLst>
              </a:tr>
            </a:tbl>
          </a:graphicData>
        </a:graphic>
      </p:graphicFrame>
      <p:sp>
        <p:nvSpPr>
          <p:cNvPr id="12" name="Content Placeholder 2">
            <a:extLst>
              <a:ext uri="{FF2B5EF4-FFF2-40B4-BE49-F238E27FC236}">
                <a16:creationId xmlns:a16="http://schemas.microsoft.com/office/drawing/2014/main" id="{773E5665-DB16-BE95-8A44-1BFA1423586C}"/>
              </a:ext>
            </a:extLst>
          </p:cNvPr>
          <p:cNvSpPr txBox="1">
            <a:spLocks/>
          </p:cNvSpPr>
          <p:nvPr/>
        </p:nvSpPr>
        <p:spPr>
          <a:xfrm>
            <a:off x="520700" y="1889779"/>
            <a:ext cx="6760456" cy="1954381"/>
          </a:xfrm>
          <a:prstGeom prst="rect">
            <a:avLst/>
          </a:prstGeom>
        </p:spPr>
        <p:txBody>
          <a:bodyPr vert="horz" lIns="45720" tIns="45720" rIns="45720" bIns="45720" rtlCol="0">
            <a:spAutoFit/>
          </a:bodyPr>
          <a:lstStyle>
            <a:lvl1pPr marL="291465" indent="-291465" algn="l" defTabSz="388620" rtl="0" eaLnBrk="1" latinLnBrk="0" hangingPunct="1">
              <a:spcBef>
                <a:spcPts val="850"/>
              </a:spcBef>
              <a:spcAft>
                <a:spcPts val="0"/>
              </a:spcAft>
              <a:buClr>
                <a:srgbClr val="031675"/>
              </a:buClr>
              <a:buSzPct val="80000"/>
              <a:buFont typeface="Wingdings 3" charset="2"/>
              <a:buChar char=""/>
              <a:defRPr sz="1200" kern="1200">
                <a:solidFill>
                  <a:schemeClr val="tx1"/>
                </a:solidFill>
                <a:latin typeface="+mn-lt"/>
                <a:ea typeface="+mn-ea"/>
                <a:cs typeface="+mn-cs"/>
              </a:defRPr>
            </a:lvl1pPr>
            <a:lvl2pPr marL="631508" indent="-242888" algn="l" defTabSz="388620" rtl="0" eaLnBrk="1" latinLnBrk="0" hangingPunct="1">
              <a:spcBef>
                <a:spcPts val="850"/>
              </a:spcBef>
              <a:spcAft>
                <a:spcPts val="0"/>
              </a:spcAft>
              <a:buClr>
                <a:srgbClr val="031675"/>
              </a:buClr>
              <a:buSzPct val="80000"/>
              <a:buFont typeface="Wingdings 3" charset="2"/>
              <a:buChar char=""/>
              <a:defRPr sz="1100" kern="1200">
                <a:solidFill>
                  <a:schemeClr val="tx1"/>
                </a:solidFill>
                <a:latin typeface="+mn-lt"/>
                <a:ea typeface="+mn-ea"/>
                <a:cs typeface="+mn-cs"/>
              </a:defRPr>
            </a:lvl2pPr>
            <a:lvl3pPr marL="971550" indent="-194310" algn="l" defTabSz="388620" rtl="0" eaLnBrk="1" latinLnBrk="0" hangingPunct="1">
              <a:spcBef>
                <a:spcPts val="850"/>
              </a:spcBef>
              <a:spcAft>
                <a:spcPts val="0"/>
              </a:spcAft>
              <a:buClr>
                <a:srgbClr val="031675"/>
              </a:buClr>
              <a:buSzPct val="80000"/>
              <a:buFont typeface="Wingdings 3" charset="2"/>
              <a:buChar char=""/>
              <a:defRPr sz="1050" kern="1200">
                <a:solidFill>
                  <a:schemeClr val="tx1"/>
                </a:solidFill>
                <a:latin typeface="+mn-lt"/>
                <a:ea typeface="+mn-ea"/>
                <a:cs typeface="+mn-cs"/>
              </a:defRPr>
            </a:lvl3pPr>
            <a:lvl4pPr marL="1360170" indent="-194310" algn="l" defTabSz="388620" rtl="0" eaLnBrk="1" latinLnBrk="0" hangingPunct="1">
              <a:spcBef>
                <a:spcPts val="850"/>
              </a:spcBef>
              <a:spcAft>
                <a:spcPts val="0"/>
              </a:spcAft>
              <a:buClr>
                <a:srgbClr val="031675"/>
              </a:buClr>
              <a:buSzPct val="80000"/>
              <a:buFont typeface="Wingdings 3" charset="2"/>
              <a:buChar char=""/>
              <a:defRPr sz="900" kern="1200">
                <a:solidFill>
                  <a:schemeClr val="tx1"/>
                </a:solidFill>
                <a:latin typeface="+mn-lt"/>
                <a:ea typeface="+mn-ea"/>
                <a:cs typeface="+mn-cs"/>
              </a:defRPr>
            </a:lvl4pPr>
            <a:lvl5pPr marL="1748790" indent="-194310" algn="l" defTabSz="388620" rtl="0" eaLnBrk="1" latinLnBrk="0" hangingPunct="1">
              <a:spcBef>
                <a:spcPts val="850"/>
              </a:spcBef>
              <a:spcAft>
                <a:spcPts val="0"/>
              </a:spcAft>
              <a:buClr>
                <a:srgbClr val="031675"/>
              </a:buClr>
              <a:buSzPct val="80000"/>
              <a:buFont typeface="Wingdings 3" charset="2"/>
              <a:buChar char=""/>
              <a:defRPr sz="900" kern="1200">
                <a:solidFill>
                  <a:schemeClr val="tx1"/>
                </a:solidFill>
                <a:latin typeface="+mn-lt"/>
                <a:ea typeface="+mn-ea"/>
                <a:cs typeface="+mn-cs"/>
              </a:defRPr>
            </a:lvl5pPr>
            <a:lvl6pPr marL="213741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6pPr>
            <a:lvl7pPr marL="252603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7pPr>
            <a:lvl8pPr marL="291465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8pPr>
            <a:lvl9pPr marL="330327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9pPr>
          </a:lstStyle>
          <a:p>
            <a:pPr marL="0" indent="0">
              <a:spcBef>
                <a:spcPts val="0"/>
              </a:spcBef>
              <a:buFont typeface="Wingdings 3" charset="2"/>
              <a:buNone/>
            </a:pPr>
            <a:r>
              <a:rPr lang="en-US" sz="1100" dirty="0"/>
              <a:t>Maintaining good dental health by getting regular checkups may prevent you from having major expenses later. This plan oﬀers 100% coverage for in-network exams, cleanings, x-rays, and ﬂuoride treatments, along with additional coverage in the event you need basic or major restorative care. </a:t>
            </a:r>
          </a:p>
          <a:p>
            <a:pPr marL="0" indent="0">
              <a:spcBef>
                <a:spcPts val="0"/>
              </a:spcBef>
              <a:buFont typeface="Wingdings 3" charset="2"/>
              <a:buNone/>
            </a:pPr>
            <a:endParaRPr lang="en-US" sz="1100" dirty="0"/>
          </a:p>
          <a:p>
            <a:pPr marL="0" indent="0">
              <a:spcBef>
                <a:spcPts val="0"/>
              </a:spcBef>
              <a:buNone/>
            </a:pPr>
            <a:r>
              <a:rPr lang="en-US" sz="1100" dirty="0"/>
              <a:t>The </a:t>
            </a:r>
            <a:r>
              <a:rPr lang="en-US" sz="1100" i="1" dirty="0" err="1"/>
              <a:t>DentalGuard</a:t>
            </a:r>
            <a:r>
              <a:rPr lang="en-US" sz="1100" dirty="0"/>
              <a:t> plan allows members to receive care from any licensed dentist; however, members receive the greatest value and convenience when they receive care from a participating dentist. This means that members who receive care from a participating dentist are responsible only for those deductibles and coinsurance amounts that are part of the program design. When members receive services from non-participating providers, they are also responsible for the diﬀerence between the allowed amount and the billed amount. To search the network for participating providers, visit </a:t>
            </a:r>
            <a:r>
              <a:rPr lang="en-US" sz="1100" dirty="0">
                <a:solidFill>
                  <a:schemeClr val="tx1">
                    <a:lumMod val="75000"/>
                    <a:lumOff val="25000"/>
                  </a:schemeClr>
                </a:solidFill>
                <a:cs typeface="Gill Sans MT"/>
                <a:hlinkClick r:id="rId5"/>
              </a:rPr>
              <a:t>www.guardianlife.com/find-a-dentist</a:t>
            </a:r>
            <a:endParaRPr lang="en-US" sz="1100" dirty="0">
              <a:solidFill>
                <a:schemeClr val="tx1">
                  <a:lumMod val="75000"/>
                  <a:lumOff val="25000"/>
                </a:schemeClr>
              </a:solidFill>
              <a:cs typeface="Gill Sans MT"/>
            </a:endParaRPr>
          </a:p>
          <a:p>
            <a:pPr marL="0" indent="0">
              <a:spcBef>
                <a:spcPts val="0"/>
              </a:spcBef>
              <a:buNone/>
            </a:pPr>
            <a:r>
              <a:rPr lang="en-US" sz="1100" dirty="0"/>
              <a:t>or call (</a:t>
            </a:r>
            <a:r>
              <a:rPr lang="en-US" sz="1100" dirty="0">
                <a:cs typeface="Gill Sans MT"/>
              </a:rPr>
              <a:t>800) 627-4200</a:t>
            </a:r>
            <a:r>
              <a:rPr lang="en-US" sz="1100" dirty="0"/>
              <a:t>. </a:t>
            </a:r>
            <a:endParaRPr lang="en-US" sz="1100" b="1" dirty="0">
              <a:solidFill>
                <a:srgbClr val="FF0000"/>
              </a:solidFill>
            </a:endParaRPr>
          </a:p>
        </p:txBody>
      </p:sp>
      <p:sp>
        <p:nvSpPr>
          <p:cNvPr id="2" name="Title Placeholder 6">
            <a:extLst>
              <a:ext uri="{FF2B5EF4-FFF2-40B4-BE49-F238E27FC236}">
                <a16:creationId xmlns:a16="http://schemas.microsoft.com/office/drawing/2014/main" id="{56B1D0EF-05F9-301F-4910-3A17B0B41C6A}"/>
              </a:ext>
            </a:extLst>
          </p:cNvPr>
          <p:cNvSpPr txBox="1">
            <a:spLocks/>
          </p:cNvSpPr>
          <p:nvPr/>
        </p:nvSpPr>
        <p:spPr>
          <a:xfrm>
            <a:off x="521340" y="438474"/>
            <a:ext cx="6702425" cy="534987"/>
          </a:xfrm>
          <a:prstGeom prst="rect">
            <a:avLst/>
          </a:prstGeom>
        </p:spPr>
        <p:txBody>
          <a:bodyPr vert="horz" lIns="91440" tIns="45720" rIns="91440" bIns="45720" rtlCol="0" anchor="ctr">
            <a:normAutofit fontScale="92500" lnSpcReduction="20000"/>
          </a:bodyPr>
          <a:lstStyle>
            <a:lvl1pPr algn="ctr" defTabSz="388620" rtl="0" eaLnBrk="1" latinLnBrk="0" hangingPunct="1">
              <a:spcBef>
                <a:spcPct val="0"/>
              </a:spcBef>
              <a:buNone/>
              <a:defRPr sz="2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rgbClr val="001842"/>
                </a:solidFill>
                <a:latin typeface="Aptos Serif" panose="02020604070405020304" pitchFamily="18" charset="0"/>
                <a:cs typeface="Aptos Serif" panose="02020604070405020304" pitchFamily="18" charset="0"/>
              </a:rPr>
              <a:t>Dental Coverage</a:t>
            </a:r>
          </a:p>
        </p:txBody>
      </p:sp>
      <p:sp>
        <p:nvSpPr>
          <p:cNvPr id="4" name="Rectangle 1">
            <a:extLst>
              <a:ext uri="{FF2B5EF4-FFF2-40B4-BE49-F238E27FC236}">
                <a16:creationId xmlns:a16="http://schemas.microsoft.com/office/drawing/2014/main" id="{7183946E-DF88-5888-BAFB-0B4522DB13D8}"/>
              </a:ext>
            </a:extLst>
          </p:cNvPr>
          <p:cNvSpPr>
            <a:spLocks noChangeArrowheads="1"/>
          </p:cNvSpPr>
          <p:nvPr/>
        </p:nvSpPr>
        <p:spPr bwMode="auto">
          <a:xfrm>
            <a:off x="1951024" y="3930153"/>
            <a:ext cx="3886865" cy="411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spAutoFit/>
          </a:bodyPr>
          <a:lstStyle/>
          <a:p>
            <a:pPr marL="0" marR="0" lvl="0" indent="0" algn="ctr" defTabSz="457200" rtl="0" eaLnBrk="1" fontAlgn="auto" latinLnBrk="0" hangingPunct="1">
              <a:lnSpc>
                <a:spcPct val="2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08250"/>
                </a:solidFill>
                <a:effectLst/>
                <a:uLnTx/>
                <a:uFillTx/>
                <a:latin typeface="Aptos" panose="02110004020202020204"/>
                <a:ea typeface="+mn-ea"/>
                <a:cs typeface="+mn-cs"/>
              </a:rPr>
              <a:t>Employee Dental Rates Per Pay Period</a:t>
            </a:r>
            <a:endParaRPr kumimoji="0" lang="en-US" sz="1200" b="0" i="0" u="none" strike="noStrike" kern="1200" cap="none" spc="0" normalizeH="0" baseline="0" noProof="0" dirty="0">
              <a:ln>
                <a:noFill/>
              </a:ln>
              <a:solidFill>
                <a:srgbClr val="008250"/>
              </a:solidFill>
              <a:effectLst/>
              <a:uLnTx/>
              <a:uFillTx/>
              <a:latin typeface="Aptos" panose="02110004020202020204"/>
              <a:ea typeface="+mn-ea"/>
              <a:cs typeface="+mn-cs"/>
            </a:endParaRPr>
          </a:p>
        </p:txBody>
      </p:sp>
      <p:sp>
        <p:nvSpPr>
          <p:cNvPr id="6" name="Footer Placeholder 5">
            <a:extLst>
              <a:ext uri="{FF2B5EF4-FFF2-40B4-BE49-F238E27FC236}">
                <a16:creationId xmlns:a16="http://schemas.microsoft.com/office/drawing/2014/main" id="{28AF5A92-8151-CA7F-92F5-3AA326A03360}"/>
              </a:ext>
            </a:extLst>
          </p:cNvPr>
          <p:cNvSpPr>
            <a:spLocks noGrp="1"/>
          </p:cNvSpPr>
          <p:nvPr>
            <p:ph type="ftr" sz="quarter" idx="3"/>
          </p:nvPr>
        </p:nvSpPr>
        <p:spPr/>
        <p:txBody>
          <a:bodyPr/>
          <a:lstStyle/>
          <a:p>
            <a:r>
              <a:rPr lang="en-US" sz="800" dirty="0"/>
              <a:t>This booklet provides only a summary of your beneﬁts. All services described within are subject to the deﬁnitions, limitations and exclusions set forth in each insurance carrier's or provider's contract.</a:t>
            </a:r>
          </a:p>
        </p:txBody>
      </p:sp>
      <p:pic>
        <p:nvPicPr>
          <p:cNvPr id="5" name="Picture 4">
            <a:extLst>
              <a:ext uri="{FF2B5EF4-FFF2-40B4-BE49-F238E27FC236}">
                <a16:creationId xmlns:a16="http://schemas.microsoft.com/office/drawing/2014/main" id="{92413F80-BB01-717E-3A84-C12474BC288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024380" y="1206793"/>
            <a:ext cx="1723639" cy="331935"/>
          </a:xfrm>
          <a:prstGeom prst="rect">
            <a:avLst/>
          </a:prstGeom>
        </p:spPr>
      </p:pic>
    </p:spTree>
    <p:extLst>
      <p:ext uri="{BB962C8B-B14F-4D97-AF65-F5344CB8AC3E}">
        <p14:creationId xmlns:p14="http://schemas.microsoft.com/office/powerpoint/2010/main" val="3736495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2CF7694D-5C4A-B3BA-CA0E-89A4B35E0C78}"/>
              </a:ext>
            </a:extLst>
          </p:cNvPr>
          <p:cNvGraphicFramePr>
            <a:graphicFrameLocks noGrp="1"/>
          </p:cNvGraphicFramePr>
          <p:nvPr>
            <p:extLst>
              <p:ext uri="{D42A27DB-BD31-4B8C-83A1-F6EECF244321}">
                <p14:modId xmlns:p14="http://schemas.microsoft.com/office/powerpoint/2010/main" val="2095089410"/>
              </p:ext>
            </p:extLst>
          </p:nvPr>
        </p:nvGraphicFramePr>
        <p:xfrm>
          <a:off x="728130" y="4227461"/>
          <a:ext cx="6316140" cy="3932758"/>
        </p:xfrm>
        <a:graphic>
          <a:graphicData uri="http://schemas.openxmlformats.org/drawingml/2006/table">
            <a:tbl>
              <a:tblPr firstRow="1" bandRow="1">
                <a:tableStyleId>{F5AB1C69-6EDB-4FF4-983F-18BD219EF322}</a:tableStyleId>
              </a:tblPr>
              <a:tblGrid>
                <a:gridCol w="3475582">
                  <a:extLst>
                    <a:ext uri="{9D8B030D-6E8A-4147-A177-3AD203B41FA5}">
                      <a16:colId xmlns:a16="http://schemas.microsoft.com/office/drawing/2014/main" val="4228451959"/>
                    </a:ext>
                  </a:extLst>
                </a:gridCol>
                <a:gridCol w="1491260">
                  <a:extLst>
                    <a:ext uri="{9D8B030D-6E8A-4147-A177-3AD203B41FA5}">
                      <a16:colId xmlns:a16="http://schemas.microsoft.com/office/drawing/2014/main" val="991172103"/>
                    </a:ext>
                  </a:extLst>
                </a:gridCol>
                <a:gridCol w="1349298">
                  <a:extLst>
                    <a:ext uri="{9D8B030D-6E8A-4147-A177-3AD203B41FA5}">
                      <a16:colId xmlns:a16="http://schemas.microsoft.com/office/drawing/2014/main" val="506518646"/>
                    </a:ext>
                  </a:extLst>
                </a:gridCol>
              </a:tblGrid>
              <a:tr h="240028">
                <a:tc>
                  <a:txBody>
                    <a:bodyPr/>
                    <a:lstStyle/>
                    <a:p>
                      <a:pPr algn="ctr"/>
                      <a:r>
                        <a:rPr lang="en-US" sz="1000" b="1" dirty="0">
                          <a:solidFill>
                            <a:schemeClr val="bg1"/>
                          </a:solidFill>
                        </a:rPr>
                        <a:t>Preventative &amp; Diagnostic</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842"/>
                    </a:solidFill>
                  </a:tcPr>
                </a:tc>
                <a:tc>
                  <a:txBody>
                    <a:bodyPr/>
                    <a:lstStyle/>
                    <a:p>
                      <a:pPr algn="ctr"/>
                      <a:r>
                        <a:rPr lang="en-US" sz="1000" b="1" dirty="0">
                          <a:solidFill>
                            <a:schemeClr val="bg1"/>
                          </a:solidFill>
                        </a:rPr>
                        <a:t>In-Network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842"/>
                    </a:solidFill>
                  </a:tcPr>
                </a:tc>
                <a:tc>
                  <a:txBody>
                    <a:bodyPr/>
                    <a:lstStyle/>
                    <a:p>
                      <a:pPr algn="ctr"/>
                      <a:r>
                        <a:rPr lang="en-US" sz="1000" b="1" kern="1200" dirty="0">
                          <a:solidFill>
                            <a:schemeClr val="bg1"/>
                          </a:solidFill>
                          <a:latin typeface="+mn-lt"/>
                          <a:ea typeface="+mn-ea"/>
                          <a:cs typeface="+mn-cs"/>
                        </a:rPr>
                        <a:t>Out-of-Network*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842"/>
                    </a:solidFill>
                  </a:tcPr>
                </a:tc>
                <a:extLst>
                  <a:ext uri="{0D108BD9-81ED-4DB2-BD59-A6C34878D82A}">
                    <a16:rowId xmlns:a16="http://schemas.microsoft.com/office/drawing/2014/main" val="2190533395"/>
                  </a:ext>
                </a:extLst>
              </a:tr>
              <a:tr h="960958">
                <a:tc>
                  <a:txBody>
                    <a:bodyPr/>
                    <a:lstStyle/>
                    <a:p>
                      <a:pPr marL="292100" indent="-173038" algn="l">
                        <a:buFont typeface="Arial" panose="020B0604020202020204" pitchFamily="34" charset="0"/>
                        <a:buChar char="•"/>
                      </a:pPr>
                      <a:r>
                        <a:rPr lang="en-US" sz="900" b="0" dirty="0"/>
                        <a:t>Exams/Evaluations</a:t>
                      </a:r>
                    </a:p>
                    <a:p>
                      <a:pPr marL="292100" marR="0" lvl="0" indent="-173038" algn="l" defTabSz="38862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a:t>Cleanings</a:t>
                      </a:r>
                    </a:p>
                    <a:p>
                      <a:pPr marL="292100" marR="0" lvl="0" indent="-173038" algn="l" defTabSz="38862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a:t>Full Mouth X-rays</a:t>
                      </a:r>
                    </a:p>
                    <a:p>
                      <a:pPr marL="292100" indent="-173038" algn="l">
                        <a:buFont typeface="Arial" panose="020B0604020202020204" pitchFamily="34" charset="0"/>
                        <a:buChar char="•"/>
                      </a:pPr>
                      <a:r>
                        <a:rPr lang="en-US" sz="900" b="0" dirty="0"/>
                        <a:t>Fluoride Treatments (to age 14)</a:t>
                      </a:r>
                    </a:p>
                    <a:p>
                      <a:pPr marL="292100" indent="-173038" algn="l">
                        <a:buFont typeface="Arial" panose="020B0604020202020204" pitchFamily="34" charset="0"/>
                        <a:buChar char="•"/>
                      </a:pPr>
                      <a:r>
                        <a:rPr lang="en-US" sz="900" b="0" dirty="0"/>
                        <a:t>Sealants (to age 16)</a:t>
                      </a:r>
                    </a:p>
                    <a:p>
                      <a:pPr marL="292100" indent="-173038" algn="l">
                        <a:buFont typeface="Arial" panose="020B0604020202020204" pitchFamily="34" charset="0"/>
                        <a:buChar char="•"/>
                      </a:pPr>
                      <a:r>
                        <a:rPr lang="en-US" sz="900" b="0" dirty="0"/>
                        <a:t>Space Maintainers/Harmful Habit Appliances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lang="en-US" sz="900" b="0" kern="1200" noProof="0" dirty="0">
                          <a:solidFill>
                            <a:schemeClr val="dk1"/>
                          </a:solidFill>
                          <a:latin typeface="+mn-lt"/>
                          <a:ea typeface="+mn-ea"/>
                          <a:cs typeface="+mn-cs"/>
                        </a:rPr>
                        <a:t>100%</a:t>
                      </a:r>
                    </a:p>
                    <a:p>
                      <a:pPr marL="0" marR="0" lvl="0" indent="0" algn="ctr" defTabSz="388620" rtl="0" eaLnBrk="1" fontAlgn="auto" latinLnBrk="0" hangingPunct="1">
                        <a:lnSpc>
                          <a:spcPct val="100000"/>
                        </a:lnSpc>
                        <a:spcBef>
                          <a:spcPts val="0"/>
                        </a:spcBef>
                        <a:spcAft>
                          <a:spcPts val="0"/>
                        </a:spcAft>
                        <a:buClrTx/>
                        <a:buSzTx/>
                        <a:buFontTx/>
                        <a:buNone/>
                        <a:tabLst/>
                        <a:defRPr/>
                      </a:pPr>
                      <a:r>
                        <a:rPr lang="en-US" sz="900" b="0" kern="1200" noProof="0" dirty="0">
                          <a:solidFill>
                            <a:schemeClr val="dk1"/>
                          </a:solidFill>
                          <a:latin typeface="+mn-lt"/>
                          <a:ea typeface="+mn-ea"/>
                          <a:cs typeface="+mn-cs"/>
                        </a:rPr>
                        <a:t>no deductible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100%</a:t>
                      </a:r>
                    </a:p>
                    <a:p>
                      <a:pPr marL="0" marR="0" lvl="0" indent="0" algn="ctr" defTabSz="388620" rtl="0" eaLnBrk="1" fontAlgn="auto" latinLnBrk="0" hangingPunct="1">
                        <a:lnSpc>
                          <a:spcPct val="100000"/>
                        </a:lnSpc>
                        <a:spcBef>
                          <a:spcPts val="0"/>
                        </a:spcBef>
                        <a:spcAft>
                          <a:spcPts val="0"/>
                        </a:spcAft>
                        <a:buClrTx/>
                        <a:buSzTx/>
                        <a:buFontTx/>
                        <a:buNone/>
                        <a:tabLst/>
                        <a:defRPr/>
                      </a:pPr>
                      <a:r>
                        <a:rPr lang="en-US" sz="900" b="0" kern="1200" noProof="0" dirty="0">
                          <a:solidFill>
                            <a:schemeClr val="dk1"/>
                          </a:solidFill>
                          <a:latin typeface="+mn-lt"/>
                          <a:ea typeface="+mn-ea"/>
                          <a:cs typeface="+mn-cs"/>
                        </a:rPr>
                        <a:t>no deductible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3838917"/>
                  </a:ext>
                </a:extLst>
              </a:tr>
              <a:tr h="240028">
                <a:tc>
                  <a:txBody>
                    <a:bodyPr/>
                    <a:lstStyle/>
                    <a:p>
                      <a:pPr algn="ctr"/>
                      <a:r>
                        <a:rPr lang="en-US" sz="1000" b="1" dirty="0">
                          <a:solidFill>
                            <a:schemeClr val="bg1"/>
                          </a:solidFill>
                        </a:rPr>
                        <a:t>Basic Services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842"/>
                    </a:solidFill>
                  </a:tcPr>
                </a:tc>
                <a:tc>
                  <a:txBody>
                    <a:bodyPr/>
                    <a:lstStyle/>
                    <a:p>
                      <a:pPr algn="ctr"/>
                      <a:r>
                        <a:rPr lang="en-US" sz="1000" b="1" dirty="0">
                          <a:solidFill>
                            <a:schemeClr val="bg1"/>
                          </a:solidFill>
                        </a:rPr>
                        <a:t>In-Network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842"/>
                    </a:solidFill>
                  </a:tcPr>
                </a:tc>
                <a:tc>
                  <a:txBody>
                    <a:bodyPr/>
                    <a:lstStyle/>
                    <a:p>
                      <a:pPr algn="ctr"/>
                      <a:r>
                        <a:rPr lang="en-US" sz="1000" b="1" kern="1200" dirty="0">
                          <a:solidFill>
                            <a:schemeClr val="bg1"/>
                          </a:solidFill>
                          <a:latin typeface="+mn-lt"/>
                          <a:ea typeface="+mn-ea"/>
                          <a:cs typeface="+mn-cs"/>
                        </a:rPr>
                        <a:t>Out-of-Network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842"/>
                    </a:solidFill>
                  </a:tcPr>
                </a:tc>
                <a:extLst>
                  <a:ext uri="{0D108BD9-81ED-4DB2-BD59-A6C34878D82A}">
                    <a16:rowId xmlns:a16="http://schemas.microsoft.com/office/drawing/2014/main" val="258866627"/>
                  </a:ext>
                </a:extLst>
              </a:tr>
              <a:tr h="1002109">
                <a:tc>
                  <a:txBody>
                    <a:bodyPr/>
                    <a:lstStyle/>
                    <a:p>
                      <a:pPr marL="292100" lvl="0" indent="-173038" algn="l">
                        <a:buFont typeface="Arial" panose="020B0604020202020204" pitchFamily="34" charset="0"/>
                        <a:buChar char="•"/>
                      </a:pPr>
                      <a:r>
                        <a:rPr lang="en-US" sz="900" b="0" dirty="0"/>
                        <a:t>Fillings</a:t>
                      </a:r>
                    </a:p>
                    <a:p>
                      <a:pPr marL="292100" lvl="0" indent="-173038" algn="l">
                        <a:buFont typeface="Arial" panose="020B0604020202020204" pitchFamily="34" charset="0"/>
                        <a:buChar char="•"/>
                      </a:pPr>
                      <a:r>
                        <a:rPr lang="en-US" sz="900" b="0" dirty="0"/>
                        <a:t>Posterior Composites</a:t>
                      </a:r>
                    </a:p>
                    <a:p>
                      <a:pPr marL="292100" lvl="0" indent="-173038" algn="l">
                        <a:buFont typeface="Arial" panose="020B0604020202020204" pitchFamily="34" charset="0"/>
                        <a:buChar char="•"/>
                      </a:pPr>
                      <a:r>
                        <a:rPr lang="en-US" sz="900" b="0" dirty="0"/>
                        <a:t>Periodontal Maintenance</a:t>
                      </a:r>
                    </a:p>
                    <a:p>
                      <a:pPr marL="292100" lvl="0" indent="-173038" algn="l">
                        <a:buFont typeface="Arial" panose="020B0604020202020204" pitchFamily="34" charset="0"/>
                        <a:buChar char="•"/>
                      </a:pPr>
                      <a:r>
                        <a:rPr lang="en-US" sz="900" b="0" dirty="0"/>
                        <a:t>Periodontal Services</a:t>
                      </a:r>
                    </a:p>
                    <a:p>
                      <a:pPr marL="292100" lvl="0" indent="-173038" algn="l">
                        <a:buFont typeface="Arial" panose="020B0604020202020204" pitchFamily="34" charset="0"/>
                        <a:buChar char="•"/>
                      </a:pPr>
                      <a:r>
                        <a:rPr lang="en-US" sz="900" b="0" dirty="0"/>
                        <a:t>Periodontal Surgery</a:t>
                      </a:r>
                    </a:p>
                    <a:p>
                      <a:pPr marL="292100" lvl="0" indent="-173038" algn="l">
                        <a:buFont typeface="Arial" panose="020B0604020202020204" pitchFamily="34" charset="0"/>
                        <a:buChar char="•"/>
                      </a:pPr>
                      <a:r>
                        <a:rPr lang="en-US" sz="900" b="0" dirty="0"/>
                        <a:t>Simple and Complex Extractions</a:t>
                      </a:r>
                    </a:p>
                    <a:p>
                      <a:pPr marL="292100" lvl="0" indent="-173038" algn="l">
                        <a:buFont typeface="Arial" panose="020B0604020202020204" pitchFamily="34" charset="0"/>
                        <a:buChar char="•"/>
                      </a:pPr>
                      <a:r>
                        <a:rPr lang="en-US" sz="900" b="0" dirty="0"/>
                        <a:t>Repair and Maintenance of Crowns, Bridges &amp; Dentures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b="0" dirty="0"/>
                        <a:t>80%</a:t>
                      </a:r>
                    </a:p>
                    <a:p>
                      <a:pPr marL="0" marR="0" lvl="0" indent="0" algn="ctr" defTabSz="388620" rtl="0" eaLnBrk="1" fontAlgn="auto" latinLnBrk="0" hangingPunct="1">
                        <a:lnSpc>
                          <a:spcPct val="100000"/>
                        </a:lnSpc>
                        <a:spcBef>
                          <a:spcPts val="0"/>
                        </a:spcBef>
                        <a:spcAft>
                          <a:spcPts val="0"/>
                        </a:spcAft>
                        <a:buClrTx/>
                        <a:buSzTx/>
                        <a:buFontTx/>
                        <a:buNone/>
                        <a:tabLst/>
                        <a:defRPr/>
                      </a:pPr>
                      <a:r>
                        <a:rPr lang="en-US" sz="900" b="0" kern="1200" noProof="0" dirty="0">
                          <a:solidFill>
                            <a:schemeClr val="dk1"/>
                          </a:solidFill>
                          <a:latin typeface="+mn-lt"/>
                          <a:ea typeface="+mn-ea"/>
                          <a:cs typeface="+mn-cs"/>
                        </a:rPr>
                        <a:t>after deductible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80%</a:t>
                      </a:r>
                    </a:p>
                    <a:p>
                      <a:pPr marL="0" marR="0" lvl="0" indent="0" algn="ctr" defTabSz="388620" rtl="0" eaLnBrk="1" fontAlgn="auto" latinLnBrk="0" hangingPunct="1">
                        <a:lnSpc>
                          <a:spcPct val="100000"/>
                        </a:lnSpc>
                        <a:spcBef>
                          <a:spcPts val="0"/>
                        </a:spcBef>
                        <a:spcAft>
                          <a:spcPts val="0"/>
                        </a:spcAft>
                        <a:buClrTx/>
                        <a:buSzTx/>
                        <a:buFontTx/>
                        <a:buNone/>
                        <a:tabLst/>
                        <a:defRPr/>
                      </a:pPr>
                      <a:r>
                        <a:rPr lang="en-US" sz="900" b="0" kern="1200" noProof="0" dirty="0">
                          <a:solidFill>
                            <a:schemeClr val="dk1"/>
                          </a:solidFill>
                          <a:latin typeface="+mn-lt"/>
                          <a:ea typeface="+mn-ea"/>
                          <a:cs typeface="+mn-cs"/>
                        </a:rPr>
                        <a:t>after deductible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1025473"/>
                  </a:ext>
                </a:extLst>
              </a:tr>
              <a:tr h="240028">
                <a:tc>
                  <a:txBody>
                    <a:bodyPr/>
                    <a:lstStyle/>
                    <a:p>
                      <a:pPr algn="ctr"/>
                      <a:r>
                        <a:rPr lang="en-US" sz="1000" b="1" dirty="0">
                          <a:solidFill>
                            <a:schemeClr val="bg1"/>
                          </a:solidFill>
                        </a:rPr>
                        <a:t>Major Services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842"/>
                    </a:solidFill>
                  </a:tcPr>
                </a:tc>
                <a:tc>
                  <a:txBody>
                    <a:bodyPr/>
                    <a:lstStyle/>
                    <a:p>
                      <a:pPr algn="ctr"/>
                      <a:r>
                        <a:rPr lang="en-US" sz="1000" b="1" dirty="0">
                          <a:solidFill>
                            <a:schemeClr val="bg1"/>
                          </a:solidFill>
                        </a:rPr>
                        <a:t>In-Network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842"/>
                    </a:solidFill>
                  </a:tcPr>
                </a:tc>
                <a:tc>
                  <a:txBody>
                    <a:bodyPr/>
                    <a:lstStyle/>
                    <a:p>
                      <a:pPr algn="ctr"/>
                      <a:r>
                        <a:rPr lang="en-US" sz="1000" b="1" kern="1200" dirty="0">
                          <a:solidFill>
                            <a:schemeClr val="bg1"/>
                          </a:solidFill>
                          <a:latin typeface="+mn-lt"/>
                          <a:ea typeface="+mn-ea"/>
                          <a:cs typeface="+mn-cs"/>
                        </a:rPr>
                        <a:t>Out-of-Network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842"/>
                    </a:solidFill>
                  </a:tcPr>
                </a:tc>
                <a:extLst>
                  <a:ext uri="{0D108BD9-81ED-4DB2-BD59-A6C34878D82A}">
                    <a16:rowId xmlns:a16="http://schemas.microsoft.com/office/drawing/2014/main" val="807322012"/>
                  </a:ext>
                </a:extLst>
              </a:tr>
              <a:tr h="1170137">
                <a:tc>
                  <a:txBody>
                    <a:bodyPr/>
                    <a:lstStyle/>
                    <a:p>
                      <a:pPr marL="292100" indent="-173038" algn="l">
                        <a:buFont typeface="Arial" panose="020B0604020202020204" pitchFamily="34" charset="0"/>
                        <a:buChar char="•"/>
                      </a:pPr>
                      <a:r>
                        <a:rPr lang="en-US" sz="900" b="0" dirty="0"/>
                        <a:t>Bridges</a:t>
                      </a:r>
                    </a:p>
                    <a:p>
                      <a:pPr marL="292100" indent="-173038" algn="l">
                        <a:buFont typeface="Arial" panose="020B0604020202020204" pitchFamily="34" charset="0"/>
                        <a:buChar char="•"/>
                      </a:pPr>
                      <a:r>
                        <a:rPr lang="en-US" sz="900" b="0" dirty="0"/>
                        <a:t>Dentures </a:t>
                      </a:r>
                    </a:p>
                    <a:p>
                      <a:pPr marL="292100" indent="-173038" algn="l">
                        <a:buFont typeface="Arial" panose="020B0604020202020204" pitchFamily="34" charset="0"/>
                        <a:buChar char="•"/>
                      </a:pPr>
                      <a:r>
                        <a:rPr lang="en-US" sz="900" b="0" dirty="0"/>
                        <a:t>Endodontic Services </a:t>
                      </a:r>
                    </a:p>
                    <a:p>
                      <a:pPr marL="292100" indent="-173038" algn="l">
                        <a:buFont typeface="Arial" panose="020B0604020202020204" pitchFamily="34" charset="0"/>
                        <a:buChar char="•"/>
                      </a:pPr>
                      <a:r>
                        <a:rPr lang="en-US" sz="900" b="0" dirty="0"/>
                        <a:t>Single Crowns</a:t>
                      </a:r>
                    </a:p>
                    <a:p>
                      <a:pPr marL="292100" indent="-173038" algn="l">
                        <a:buFont typeface="Arial" panose="020B0604020202020204" pitchFamily="34" charset="0"/>
                        <a:buChar char="•"/>
                      </a:pPr>
                      <a:r>
                        <a:rPr lang="en-US" sz="900" b="0" dirty="0"/>
                        <a:t>Implants </a:t>
                      </a:r>
                    </a:p>
                    <a:p>
                      <a:pPr marL="292100" indent="-173038" algn="l">
                        <a:buFont typeface="Arial" panose="020B0604020202020204" pitchFamily="34" charset="0"/>
                        <a:buChar char="•"/>
                      </a:pPr>
                      <a:r>
                        <a:rPr lang="en-US" sz="900" b="0" dirty="0"/>
                        <a:t>General Anesthesia</a:t>
                      </a:r>
                    </a:p>
                    <a:p>
                      <a:pPr marL="292100" indent="-173038" algn="l">
                        <a:buFont typeface="Arial" panose="020B0604020202020204" pitchFamily="34" charset="0"/>
                        <a:buChar char="•"/>
                      </a:pPr>
                      <a:r>
                        <a:rPr lang="en-US" sz="900" b="0" dirty="0"/>
                        <a:t>Inlays, </a:t>
                      </a:r>
                      <a:r>
                        <a:rPr lang="en-US" sz="900" b="0" dirty="0" err="1"/>
                        <a:t>Onlays</a:t>
                      </a:r>
                      <a:r>
                        <a:rPr lang="en-US" sz="900" b="0" dirty="0"/>
                        <a:t> and Veneers</a:t>
                      </a:r>
                    </a:p>
                    <a:p>
                      <a:pPr marL="292100" indent="-173038" algn="l">
                        <a:buFont typeface="Arial" panose="020B0604020202020204" pitchFamily="34" charset="0"/>
                        <a:buChar char="•"/>
                      </a:pPr>
                      <a:r>
                        <a:rPr lang="en-US" sz="900" b="0" dirty="0"/>
                        <a:t>Temporomandibular Joint Disorder (TMJ)</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b="0" dirty="0"/>
                        <a:t>50%</a:t>
                      </a:r>
                    </a:p>
                    <a:p>
                      <a:pPr marL="0" marR="0" lvl="0" indent="0" algn="ctr" defTabSz="388620" rtl="0" eaLnBrk="1" fontAlgn="auto" latinLnBrk="0" hangingPunct="1">
                        <a:lnSpc>
                          <a:spcPct val="100000"/>
                        </a:lnSpc>
                        <a:spcBef>
                          <a:spcPts val="0"/>
                        </a:spcBef>
                        <a:spcAft>
                          <a:spcPts val="0"/>
                        </a:spcAft>
                        <a:buClrTx/>
                        <a:buSzTx/>
                        <a:buFontTx/>
                        <a:buNone/>
                        <a:tabLst/>
                        <a:defRPr/>
                      </a:pPr>
                      <a:r>
                        <a:rPr lang="en-US" sz="900" b="0" kern="1200" noProof="0" dirty="0">
                          <a:solidFill>
                            <a:schemeClr val="dk1"/>
                          </a:solidFill>
                          <a:latin typeface="+mn-lt"/>
                          <a:ea typeface="+mn-ea"/>
                          <a:cs typeface="+mn-cs"/>
                        </a:rPr>
                        <a:t>after deductible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50%</a:t>
                      </a:r>
                    </a:p>
                    <a:p>
                      <a:pPr marL="0" marR="0" lvl="0" indent="0" algn="ctr" defTabSz="388620" rtl="0" eaLnBrk="1" fontAlgn="auto" latinLnBrk="0" hangingPunct="1">
                        <a:lnSpc>
                          <a:spcPct val="100000"/>
                        </a:lnSpc>
                        <a:spcBef>
                          <a:spcPts val="0"/>
                        </a:spcBef>
                        <a:spcAft>
                          <a:spcPts val="0"/>
                        </a:spcAft>
                        <a:buClrTx/>
                        <a:buSzTx/>
                        <a:buFontTx/>
                        <a:buNone/>
                        <a:tabLst/>
                        <a:defRPr/>
                      </a:pPr>
                      <a:r>
                        <a:rPr lang="en-US" sz="900" b="0" kern="1200" noProof="0" dirty="0">
                          <a:solidFill>
                            <a:schemeClr val="dk1"/>
                          </a:solidFill>
                          <a:latin typeface="+mn-lt"/>
                          <a:ea typeface="+mn-ea"/>
                          <a:cs typeface="+mn-cs"/>
                        </a:rPr>
                        <a:t>after deductible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8237037"/>
                  </a:ext>
                </a:extLst>
              </a:tr>
            </a:tbl>
          </a:graphicData>
        </a:graphic>
      </p:graphicFrame>
      <p:sp>
        <p:nvSpPr>
          <p:cNvPr id="4" name="Footer Placeholder 3">
            <a:extLst>
              <a:ext uri="{FF2B5EF4-FFF2-40B4-BE49-F238E27FC236}">
                <a16:creationId xmlns:a16="http://schemas.microsoft.com/office/drawing/2014/main" id="{86E19B66-5177-3589-4C37-579A7936D568}"/>
              </a:ext>
            </a:extLst>
          </p:cNvPr>
          <p:cNvSpPr>
            <a:spLocks noGrp="1"/>
          </p:cNvSpPr>
          <p:nvPr>
            <p:ph type="ftr" sz="quarter" idx="3"/>
          </p:nvPr>
        </p:nvSpPr>
        <p:spPr/>
        <p:txBody>
          <a:bodyPr/>
          <a:lstStyle/>
          <a:p>
            <a:r>
              <a:rPr lang="en-US" sz="800"/>
              <a:t>This booklet provides only a summary of your beneﬁts. All services described within are subject to the deﬁnitions, limitations and exclusions set forth in each insurance carrier's or provider's contract.</a:t>
            </a:r>
            <a:endParaRPr lang="en-US" sz="800" dirty="0"/>
          </a:p>
        </p:txBody>
      </p:sp>
      <p:graphicFrame>
        <p:nvGraphicFramePr>
          <p:cNvPr id="5" name="Table 4">
            <a:extLst>
              <a:ext uri="{FF2B5EF4-FFF2-40B4-BE49-F238E27FC236}">
                <a16:creationId xmlns:a16="http://schemas.microsoft.com/office/drawing/2014/main" id="{2CF7694D-5C4A-B3BA-CA0E-89A4B35E0C78}"/>
              </a:ext>
            </a:extLst>
          </p:cNvPr>
          <p:cNvGraphicFramePr>
            <a:graphicFrameLocks noGrp="1"/>
          </p:cNvGraphicFramePr>
          <p:nvPr>
            <p:extLst>
              <p:ext uri="{D42A27DB-BD31-4B8C-83A1-F6EECF244321}">
                <p14:modId xmlns:p14="http://schemas.microsoft.com/office/powerpoint/2010/main" val="136056932"/>
              </p:ext>
            </p:extLst>
          </p:nvPr>
        </p:nvGraphicFramePr>
        <p:xfrm>
          <a:off x="1597725" y="2613209"/>
          <a:ext cx="4561687" cy="1253489"/>
        </p:xfrm>
        <a:graphic>
          <a:graphicData uri="http://schemas.openxmlformats.org/drawingml/2006/table">
            <a:tbl>
              <a:tblPr firstRow="1" bandRow="1">
                <a:tableStyleId>{F5AB1C69-6EDB-4FF4-983F-18BD219EF322}</a:tableStyleId>
              </a:tblPr>
              <a:tblGrid>
                <a:gridCol w="1348122">
                  <a:extLst>
                    <a:ext uri="{9D8B030D-6E8A-4147-A177-3AD203B41FA5}">
                      <a16:colId xmlns:a16="http://schemas.microsoft.com/office/drawing/2014/main" val="4228451959"/>
                    </a:ext>
                  </a:extLst>
                </a:gridCol>
                <a:gridCol w="1637731">
                  <a:extLst>
                    <a:ext uri="{9D8B030D-6E8A-4147-A177-3AD203B41FA5}">
                      <a16:colId xmlns:a16="http://schemas.microsoft.com/office/drawing/2014/main" val="991172103"/>
                    </a:ext>
                  </a:extLst>
                </a:gridCol>
                <a:gridCol w="1575834">
                  <a:extLst>
                    <a:ext uri="{9D8B030D-6E8A-4147-A177-3AD203B41FA5}">
                      <a16:colId xmlns:a16="http://schemas.microsoft.com/office/drawing/2014/main" val="506518646"/>
                    </a:ext>
                  </a:extLst>
                </a:gridCol>
              </a:tblGrid>
              <a:tr h="240685">
                <a:tc>
                  <a:txBody>
                    <a:bodyPr/>
                    <a:lstStyle/>
                    <a:p>
                      <a:pPr algn="ctr"/>
                      <a:r>
                        <a:rPr lang="en-US" sz="1000" b="1" dirty="0">
                          <a:solidFill>
                            <a:schemeClr val="bg1"/>
                          </a:solidFill>
                        </a:rPr>
                        <a:t>Benefit Category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842"/>
                    </a:solidFill>
                  </a:tcPr>
                </a:tc>
                <a:tc>
                  <a:txBody>
                    <a:bodyPr/>
                    <a:lstStyle/>
                    <a:p>
                      <a:pPr algn="ctr"/>
                      <a:r>
                        <a:rPr lang="en-US" sz="1000" b="1" dirty="0">
                          <a:solidFill>
                            <a:schemeClr val="bg1"/>
                          </a:solidFill>
                        </a:rPr>
                        <a:t>In-Network</a:t>
                      </a:r>
                      <a:endParaRPr lang="en-US" sz="1600" b="1" dirty="0">
                        <a:solidFill>
                          <a:schemeClr val="bg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842"/>
                    </a:solidFill>
                  </a:tcPr>
                </a:tc>
                <a:tc>
                  <a:txBody>
                    <a:bodyPr/>
                    <a:lstStyle/>
                    <a:p>
                      <a:pPr algn="ctr"/>
                      <a:r>
                        <a:rPr lang="en-US" sz="1000" b="1" kern="1200" dirty="0">
                          <a:solidFill>
                            <a:schemeClr val="bg1"/>
                          </a:solidFill>
                          <a:latin typeface="+mn-lt"/>
                          <a:ea typeface="+mn-ea"/>
                          <a:cs typeface="+mn-cs"/>
                        </a:rPr>
                        <a:t>Out-of-Network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842"/>
                    </a:solidFill>
                  </a:tcPr>
                </a:tc>
                <a:extLst>
                  <a:ext uri="{0D108BD9-81ED-4DB2-BD59-A6C34878D82A}">
                    <a16:rowId xmlns:a16="http://schemas.microsoft.com/office/drawing/2014/main" val="2190533395"/>
                  </a:ext>
                </a:extLst>
              </a:tr>
              <a:tr h="383746">
                <a:tc>
                  <a:txBody>
                    <a:bodyPr/>
                    <a:lstStyle/>
                    <a:p>
                      <a:pPr algn="ctr"/>
                      <a:r>
                        <a:rPr lang="en-US" sz="900" b="1" dirty="0"/>
                        <a:t>Annual Deductible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lang="en-US" sz="900" b="0" kern="1200" noProof="0" dirty="0">
                          <a:solidFill>
                            <a:schemeClr val="dk1"/>
                          </a:solidFill>
                          <a:latin typeface="+mn-lt"/>
                          <a:ea typeface="+mn-ea"/>
                          <a:cs typeface="+mn-cs"/>
                        </a:rPr>
                        <a:t>Individual: $50 </a:t>
                      </a:r>
                    </a:p>
                    <a:p>
                      <a:pPr marL="0" marR="0" lvl="0" indent="0" algn="ctr" defTabSz="388620" rtl="0" eaLnBrk="1" fontAlgn="auto" latinLnBrk="0" hangingPunct="1">
                        <a:lnSpc>
                          <a:spcPct val="100000"/>
                        </a:lnSpc>
                        <a:spcBef>
                          <a:spcPts val="0"/>
                        </a:spcBef>
                        <a:spcAft>
                          <a:spcPts val="0"/>
                        </a:spcAft>
                        <a:buClrTx/>
                        <a:buSzTx/>
                        <a:buFontTx/>
                        <a:buNone/>
                        <a:tabLst/>
                        <a:defRPr/>
                      </a:pPr>
                      <a:r>
                        <a:rPr lang="en-US" sz="900" b="0" kern="1200" noProof="0" dirty="0">
                          <a:solidFill>
                            <a:schemeClr val="dk1"/>
                          </a:solidFill>
                          <a:latin typeface="+mn-lt"/>
                          <a:ea typeface="+mn-ea"/>
                          <a:cs typeface="+mn-cs"/>
                        </a:rPr>
                        <a:t>Family: 3 times Individual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Individual: $50</a:t>
                      </a:r>
                    </a:p>
                    <a:p>
                      <a:pPr marL="0" marR="0" lvl="0" indent="0" algn="ctr" defTabSz="38862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Family: 3 times Individual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3838917"/>
                  </a:ext>
                </a:extLst>
              </a:tr>
              <a:tr h="260143">
                <a:tc>
                  <a:txBody>
                    <a:bodyPr/>
                    <a:lstStyle/>
                    <a:p>
                      <a:pPr algn="ctr"/>
                      <a:r>
                        <a:rPr lang="en-US" sz="900" b="1" dirty="0"/>
                        <a:t>Annual Maximum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b="0" dirty="0">
                          <a:solidFill>
                            <a:schemeClr val="tx1"/>
                          </a:solidFill>
                        </a:rPr>
                        <a:t>$2,000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1"/>
                          </a:solidFill>
                          <a:effectLst/>
                          <a:uLnTx/>
                          <a:uFillTx/>
                          <a:latin typeface="+mn-lt"/>
                          <a:ea typeface="+mn-ea"/>
                          <a:cs typeface="+mn-cs"/>
                        </a:rPr>
                        <a:t>$2,000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866627"/>
                  </a:ext>
                </a:extLst>
              </a:tr>
              <a:tr h="280967">
                <a:tc>
                  <a:txBody>
                    <a:bodyPr/>
                    <a:lstStyle/>
                    <a:p>
                      <a:pPr algn="ctr"/>
                      <a:r>
                        <a:rPr lang="en-US" sz="900" b="1" dirty="0"/>
                        <a:t>Orthodontic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b="0" dirty="0">
                          <a:solidFill>
                            <a:schemeClr val="tx1"/>
                          </a:solidFill>
                        </a:rPr>
                        <a:t>50% coinsurance</a:t>
                      </a:r>
                    </a:p>
                    <a:p>
                      <a:pPr algn="ctr"/>
                      <a:r>
                        <a:rPr lang="en-US" sz="900" b="0" dirty="0">
                          <a:solidFill>
                            <a:schemeClr val="tx1"/>
                          </a:solidFill>
                        </a:rPr>
                        <a:t>up to $2,000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b="0" dirty="0">
                          <a:solidFill>
                            <a:schemeClr val="tx1"/>
                          </a:solidFill>
                        </a:rPr>
                        <a:t>50% coinsurance</a:t>
                      </a:r>
                    </a:p>
                    <a:p>
                      <a:pPr algn="ctr"/>
                      <a:r>
                        <a:rPr lang="en-US" sz="900" b="0" dirty="0">
                          <a:solidFill>
                            <a:schemeClr val="tx1"/>
                          </a:solidFill>
                        </a:rPr>
                        <a:t>up to $2,000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1025473"/>
                  </a:ext>
                </a:extLst>
              </a:tr>
            </a:tbl>
          </a:graphicData>
        </a:graphic>
      </p:graphicFrame>
      <p:sp>
        <p:nvSpPr>
          <p:cNvPr id="7" name="Content Placeholder 2">
            <a:extLst>
              <a:ext uri="{FF2B5EF4-FFF2-40B4-BE49-F238E27FC236}">
                <a16:creationId xmlns:a16="http://schemas.microsoft.com/office/drawing/2014/main" id="{870A13B5-9DCB-784C-155E-40D677D90C5D}"/>
              </a:ext>
            </a:extLst>
          </p:cNvPr>
          <p:cNvSpPr txBox="1">
            <a:spLocks/>
          </p:cNvSpPr>
          <p:nvPr/>
        </p:nvSpPr>
        <p:spPr>
          <a:xfrm>
            <a:off x="527356" y="1685857"/>
            <a:ext cx="6806948" cy="775506"/>
          </a:xfrm>
          <a:prstGeom prst="rect">
            <a:avLst/>
          </a:prstGeom>
        </p:spPr>
        <p:txBody>
          <a:bodyPr vert="horz" wrap="square" lIns="45720" tIns="45720" rIns="45720" bIns="45720" rtlCol="0">
            <a:spAutoFit/>
          </a:bodyPr>
          <a:lstStyle>
            <a:lvl1pPr marL="291465" indent="-291465" algn="l" defTabSz="388620" rtl="0" eaLnBrk="1" latinLnBrk="0" hangingPunct="1">
              <a:spcBef>
                <a:spcPts val="850"/>
              </a:spcBef>
              <a:spcAft>
                <a:spcPts val="0"/>
              </a:spcAft>
              <a:buClr>
                <a:srgbClr val="031675"/>
              </a:buClr>
              <a:buSzPct val="80000"/>
              <a:buFont typeface="Wingdings 3" charset="2"/>
              <a:buChar char=""/>
              <a:defRPr sz="1200" kern="1200">
                <a:solidFill>
                  <a:schemeClr val="tx1"/>
                </a:solidFill>
                <a:latin typeface="+mn-lt"/>
                <a:ea typeface="+mn-ea"/>
                <a:cs typeface="+mn-cs"/>
              </a:defRPr>
            </a:lvl1pPr>
            <a:lvl2pPr marL="631508" indent="-242888" algn="l" defTabSz="388620" rtl="0" eaLnBrk="1" latinLnBrk="0" hangingPunct="1">
              <a:spcBef>
                <a:spcPts val="850"/>
              </a:spcBef>
              <a:spcAft>
                <a:spcPts val="0"/>
              </a:spcAft>
              <a:buClr>
                <a:srgbClr val="031675"/>
              </a:buClr>
              <a:buSzPct val="80000"/>
              <a:buFont typeface="Wingdings 3" charset="2"/>
              <a:buChar char=""/>
              <a:defRPr sz="1100" kern="1200">
                <a:solidFill>
                  <a:schemeClr val="tx1"/>
                </a:solidFill>
                <a:latin typeface="+mn-lt"/>
                <a:ea typeface="+mn-ea"/>
                <a:cs typeface="+mn-cs"/>
              </a:defRPr>
            </a:lvl2pPr>
            <a:lvl3pPr marL="971550" indent="-194310" algn="l" defTabSz="388620" rtl="0" eaLnBrk="1" latinLnBrk="0" hangingPunct="1">
              <a:spcBef>
                <a:spcPts val="850"/>
              </a:spcBef>
              <a:spcAft>
                <a:spcPts val="0"/>
              </a:spcAft>
              <a:buClr>
                <a:srgbClr val="031675"/>
              </a:buClr>
              <a:buSzPct val="80000"/>
              <a:buFont typeface="Wingdings 3" charset="2"/>
              <a:buChar char=""/>
              <a:defRPr sz="1050" kern="1200">
                <a:solidFill>
                  <a:schemeClr val="tx1"/>
                </a:solidFill>
                <a:latin typeface="+mn-lt"/>
                <a:ea typeface="+mn-ea"/>
                <a:cs typeface="+mn-cs"/>
              </a:defRPr>
            </a:lvl3pPr>
            <a:lvl4pPr marL="1360170" indent="-194310" algn="l" defTabSz="388620" rtl="0" eaLnBrk="1" latinLnBrk="0" hangingPunct="1">
              <a:spcBef>
                <a:spcPts val="850"/>
              </a:spcBef>
              <a:spcAft>
                <a:spcPts val="0"/>
              </a:spcAft>
              <a:buClr>
                <a:srgbClr val="031675"/>
              </a:buClr>
              <a:buSzPct val="80000"/>
              <a:buFont typeface="Wingdings 3" charset="2"/>
              <a:buChar char=""/>
              <a:defRPr sz="900" kern="1200">
                <a:solidFill>
                  <a:schemeClr val="tx1"/>
                </a:solidFill>
                <a:latin typeface="+mn-lt"/>
                <a:ea typeface="+mn-ea"/>
                <a:cs typeface="+mn-cs"/>
              </a:defRPr>
            </a:lvl4pPr>
            <a:lvl5pPr marL="1748790" indent="-194310" algn="l" defTabSz="388620" rtl="0" eaLnBrk="1" latinLnBrk="0" hangingPunct="1">
              <a:spcBef>
                <a:spcPts val="850"/>
              </a:spcBef>
              <a:spcAft>
                <a:spcPts val="0"/>
              </a:spcAft>
              <a:buClr>
                <a:srgbClr val="031675"/>
              </a:buClr>
              <a:buSzPct val="80000"/>
              <a:buFont typeface="Wingdings 3" charset="2"/>
              <a:buChar char=""/>
              <a:defRPr sz="900" kern="1200">
                <a:solidFill>
                  <a:schemeClr val="tx1"/>
                </a:solidFill>
                <a:latin typeface="+mn-lt"/>
                <a:ea typeface="+mn-ea"/>
                <a:cs typeface="+mn-cs"/>
              </a:defRPr>
            </a:lvl5pPr>
            <a:lvl6pPr marL="213741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6pPr>
            <a:lvl7pPr marL="252603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7pPr>
            <a:lvl8pPr marL="291465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8pPr>
            <a:lvl9pPr marL="330327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The </a:t>
            </a:r>
            <a:r>
              <a:rPr kumimoji="0" lang="en-US" sz="1100" b="0" i="1" u="none" strike="noStrike" kern="1200" cap="none" spc="0" normalizeH="0" baseline="0" noProof="0" dirty="0" err="1">
                <a:ln>
                  <a:noFill/>
                </a:ln>
                <a:effectLst/>
                <a:uLnTx/>
                <a:uFillTx/>
                <a:latin typeface="Aptos" panose="02110004020202020204"/>
                <a:ea typeface="+mn-ea"/>
                <a:cs typeface="+mn-cs"/>
              </a:rPr>
              <a:t>DentalGuard</a:t>
            </a:r>
            <a:r>
              <a:rPr kumimoji="0" lang="en-US" sz="1100" b="0" u="none" strike="noStrike" kern="1200" cap="none" spc="0" normalizeH="0" baseline="0" noProof="0" dirty="0">
                <a:ln>
                  <a:noFill/>
                </a:ln>
                <a:effectLst/>
                <a:uLnTx/>
                <a:uFillTx/>
                <a:latin typeface="Aptos" panose="02110004020202020204"/>
                <a:ea typeface="+mn-ea"/>
                <a:cs typeface="+mn-cs"/>
              </a:rPr>
              <a:t> plan </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pays the percentage shown after the deductible is satisﬁed up to the maximum. The same coverage level is provided for In-Network and Out-of-Network services. However, because In-Network providers oﬀer their services at predetermined fees, out-of-pocket expenses may be lower for plan members when receiving covered services from an In-Network provider.</a:t>
            </a:r>
          </a:p>
        </p:txBody>
      </p:sp>
      <p:sp>
        <p:nvSpPr>
          <p:cNvPr id="14" name="Title Placeholder 6">
            <a:extLst>
              <a:ext uri="{FF2B5EF4-FFF2-40B4-BE49-F238E27FC236}">
                <a16:creationId xmlns:a16="http://schemas.microsoft.com/office/drawing/2014/main" id="{1A13B0DD-4113-A5C9-4B2B-519C6B843CF1}"/>
              </a:ext>
            </a:extLst>
          </p:cNvPr>
          <p:cNvSpPr txBox="1">
            <a:spLocks/>
          </p:cNvSpPr>
          <p:nvPr/>
        </p:nvSpPr>
        <p:spPr>
          <a:xfrm>
            <a:off x="527356" y="438474"/>
            <a:ext cx="6702425" cy="534987"/>
          </a:xfrm>
          <a:prstGeom prst="rect">
            <a:avLst/>
          </a:prstGeom>
        </p:spPr>
        <p:txBody>
          <a:bodyPr vert="horz" lIns="91440" tIns="45720" rIns="91440" bIns="45720" rtlCol="0" anchor="ctr">
            <a:normAutofit fontScale="92500" lnSpcReduction="20000"/>
          </a:bodyPr>
          <a:lstStyle>
            <a:lvl1pPr algn="ctr" defTabSz="388620" rtl="0" eaLnBrk="1" latinLnBrk="0" hangingPunct="1">
              <a:spcBef>
                <a:spcPct val="0"/>
              </a:spcBef>
              <a:buNone/>
              <a:defRPr sz="2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rgbClr val="001842"/>
                </a:solidFill>
                <a:latin typeface="Aptos Serif" panose="02020604070405020304" pitchFamily="18" charset="0"/>
                <a:cs typeface="Aptos Serif" panose="02020604070405020304" pitchFamily="18" charset="0"/>
              </a:rPr>
              <a:t>Dental Coverage</a:t>
            </a:r>
          </a:p>
        </p:txBody>
      </p:sp>
      <p:pic>
        <p:nvPicPr>
          <p:cNvPr id="2" name="Picture 1">
            <a:extLst>
              <a:ext uri="{FF2B5EF4-FFF2-40B4-BE49-F238E27FC236}">
                <a16:creationId xmlns:a16="http://schemas.microsoft.com/office/drawing/2014/main" id="{2D5978B0-B533-1502-443E-DB86B18BD7C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6749" y="1132362"/>
            <a:ext cx="1723639" cy="331935"/>
          </a:xfrm>
          <a:prstGeom prst="rect">
            <a:avLst/>
          </a:prstGeom>
        </p:spPr>
      </p:pic>
      <p:sp>
        <p:nvSpPr>
          <p:cNvPr id="3" name="Content Placeholder 2">
            <a:extLst>
              <a:ext uri="{FF2B5EF4-FFF2-40B4-BE49-F238E27FC236}">
                <a16:creationId xmlns:a16="http://schemas.microsoft.com/office/drawing/2014/main" id="{4EAC8114-0AAC-BC11-B91D-6C7C26DD629E}"/>
              </a:ext>
            </a:extLst>
          </p:cNvPr>
          <p:cNvSpPr txBox="1">
            <a:spLocks/>
          </p:cNvSpPr>
          <p:nvPr/>
        </p:nvSpPr>
        <p:spPr>
          <a:xfrm>
            <a:off x="527356" y="8589071"/>
            <a:ext cx="6817027" cy="775506"/>
          </a:xfrm>
          <a:prstGeom prst="rect">
            <a:avLst/>
          </a:prstGeom>
        </p:spPr>
        <p:txBody>
          <a:bodyPr vert="horz" wrap="square" lIns="45720" tIns="45720" rIns="45720" bIns="45720" rtlCol="0">
            <a:spAutoFit/>
          </a:bodyPr>
          <a:lstStyle>
            <a:lvl1pPr marL="291465" indent="-291465" algn="l" defTabSz="388620" rtl="0" eaLnBrk="1" latinLnBrk="0" hangingPunct="1">
              <a:spcBef>
                <a:spcPts val="850"/>
              </a:spcBef>
              <a:spcAft>
                <a:spcPts val="0"/>
              </a:spcAft>
              <a:buClr>
                <a:srgbClr val="031675"/>
              </a:buClr>
              <a:buSzPct val="80000"/>
              <a:buFont typeface="Wingdings 3" charset="2"/>
              <a:buChar char=""/>
              <a:defRPr sz="1200" kern="1200">
                <a:solidFill>
                  <a:schemeClr val="tx1"/>
                </a:solidFill>
                <a:latin typeface="+mn-lt"/>
                <a:ea typeface="+mn-ea"/>
                <a:cs typeface="+mn-cs"/>
              </a:defRPr>
            </a:lvl1pPr>
            <a:lvl2pPr marL="631508" indent="-242888" algn="l" defTabSz="388620" rtl="0" eaLnBrk="1" latinLnBrk="0" hangingPunct="1">
              <a:spcBef>
                <a:spcPts val="850"/>
              </a:spcBef>
              <a:spcAft>
                <a:spcPts val="0"/>
              </a:spcAft>
              <a:buClr>
                <a:srgbClr val="031675"/>
              </a:buClr>
              <a:buSzPct val="80000"/>
              <a:buFont typeface="Wingdings 3" charset="2"/>
              <a:buChar char=""/>
              <a:defRPr sz="1100" kern="1200">
                <a:solidFill>
                  <a:schemeClr val="tx1"/>
                </a:solidFill>
                <a:latin typeface="+mn-lt"/>
                <a:ea typeface="+mn-ea"/>
                <a:cs typeface="+mn-cs"/>
              </a:defRPr>
            </a:lvl2pPr>
            <a:lvl3pPr marL="971550" indent="-194310" algn="l" defTabSz="388620" rtl="0" eaLnBrk="1" latinLnBrk="0" hangingPunct="1">
              <a:spcBef>
                <a:spcPts val="850"/>
              </a:spcBef>
              <a:spcAft>
                <a:spcPts val="0"/>
              </a:spcAft>
              <a:buClr>
                <a:srgbClr val="031675"/>
              </a:buClr>
              <a:buSzPct val="80000"/>
              <a:buFont typeface="Wingdings 3" charset="2"/>
              <a:buChar char=""/>
              <a:defRPr sz="1050" kern="1200">
                <a:solidFill>
                  <a:schemeClr val="tx1"/>
                </a:solidFill>
                <a:latin typeface="+mn-lt"/>
                <a:ea typeface="+mn-ea"/>
                <a:cs typeface="+mn-cs"/>
              </a:defRPr>
            </a:lvl3pPr>
            <a:lvl4pPr marL="1360170" indent="-194310" algn="l" defTabSz="388620" rtl="0" eaLnBrk="1" latinLnBrk="0" hangingPunct="1">
              <a:spcBef>
                <a:spcPts val="850"/>
              </a:spcBef>
              <a:spcAft>
                <a:spcPts val="0"/>
              </a:spcAft>
              <a:buClr>
                <a:srgbClr val="031675"/>
              </a:buClr>
              <a:buSzPct val="80000"/>
              <a:buFont typeface="Wingdings 3" charset="2"/>
              <a:buChar char=""/>
              <a:defRPr sz="900" kern="1200">
                <a:solidFill>
                  <a:schemeClr val="tx1"/>
                </a:solidFill>
                <a:latin typeface="+mn-lt"/>
                <a:ea typeface="+mn-ea"/>
                <a:cs typeface="+mn-cs"/>
              </a:defRPr>
            </a:lvl4pPr>
            <a:lvl5pPr marL="1748790" indent="-194310" algn="l" defTabSz="388620" rtl="0" eaLnBrk="1" latinLnBrk="0" hangingPunct="1">
              <a:spcBef>
                <a:spcPts val="850"/>
              </a:spcBef>
              <a:spcAft>
                <a:spcPts val="0"/>
              </a:spcAft>
              <a:buClr>
                <a:srgbClr val="031675"/>
              </a:buClr>
              <a:buSzPct val="80000"/>
              <a:buFont typeface="Wingdings 3" charset="2"/>
              <a:buChar char=""/>
              <a:defRPr sz="900" kern="1200">
                <a:solidFill>
                  <a:schemeClr val="tx1"/>
                </a:solidFill>
                <a:latin typeface="+mn-lt"/>
                <a:ea typeface="+mn-ea"/>
                <a:cs typeface="+mn-cs"/>
              </a:defRPr>
            </a:lvl5pPr>
            <a:lvl6pPr marL="213741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6pPr>
            <a:lvl7pPr marL="252603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7pPr>
            <a:lvl8pPr marL="291465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8pPr>
            <a:lvl9pPr marL="330327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prstClr val="black"/>
                </a:solidFill>
                <a:latin typeface="Aptos" panose="02110004020202020204"/>
              </a:rPr>
              <a:t>* </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Please note that providers that do not participate with your insurance plan can “balance bill” you the difference between the billed charge and the amount the plan pays. Out-of-network benefits are based on Guardian's 90th </a:t>
            </a:r>
            <a:r>
              <a:rPr kumimoji="0" lang="en-US" sz="1100" b="0" i="0" u="none" strike="noStrike" kern="1200" cap="none" spc="0" normalizeH="0" baseline="0" noProof="0" dirty="0" err="1">
                <a:ln>
                  <a:noFill/>
                </a:ln>
                <a:solidFill>
                  <a:prstClr val="black"/>
                </a:solidFill>
                <a:effectLst/>
                <a:uLnTx/>
                <a:uFillTx/>
                <a:latin typeface="Aptos" panose="02110004020202020204"/>
                <a:ea typeface="+mn-ea"/>
                <a:cs typeface="+mn-cs"/>
              </a:rPr>
              <a:t>UCR</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 schedule in the dentist's zip code and are calculated utilizing a combination of industry, third party and internal data. Therefore, using non-participating providers may result in more patient liability.</a:t>
            </a:r>
          </a:p>
        </p:txBody>
      </p:sp>
      <p:sp>
        <p:nvSpPr>
          <p:cNvPr id="6" name="object 3">
            <a:extLst>
              <a:ext uri="{FF2B5EF4-FFF2-40B4-BE49-F238E27FC236}">
                <a16:creationId xmlns:a16="http://schemas.microsoft.com/office/drawing/2014/main" id="{E4394AF0-7CE9-21C1-AD81-13824C813437}"/>
              </a:ext>
            </a:extLst>
          </p:cNvPr>
          <p:cNvSpPr txBox="1">
            <a:spLocks/>
          </p:cNvSpPr>
          <p:nvPr/>
        </p:nvSpPr>
        <p:spPr>
          <a:xfrm>
            <a:off x="527356" y="8318541"/>
            <a:ext cx="6806949" cy="276999"/>
          </a:xfrm>
          <a:prstGeom prst="rect">
            <a:avLst/>
          </a:prstGeom>
        </p:spPr>
        <p:txBody>
          <a:bodyPr vert="horz" wrap="square" lIns="45720" tIns="45720" rIns="45720" bIns="45720" rtlCol="0" anchor="t" anchorCtr="0">
            <a:spAutoFit/>
          </a:bodyPr>
          <a:lstStyle>
            <a:lvl1pPr algn="l" defTabSz="253379" rtl="0" eaLnBrk="1" latinLnBrk="0" hangingPunct="1">
              <a:lnSpc>
                <a:spcPct val="100000"/>
              </a:lnSpc>
              <a:spcBef>
                <a:spcPct val="0"/>
              </a:spcBef>
              <a:buNone/>
              <a:defRPr sz="956" kern="1200">
                <a:solidFill>
                  <a:schemeClr val="accent1"/>
                </a:solidFill>
                <a:latin typeface="+mj-lt"/>
                <a:ea typeface="+mj-ea"/>
                <a:cs typeface="+mj-cs"/>
              </a:defRPr>
            </a:lvl1pPr>
          </a:lstStyle>
          <a:p>
            <a:r>
              <a:rPr lang="en-US" sz="1200" b="1" dirty="0">
                <a:solidFill>
                  <a:srgbClr val="008250"/>
                </a:solidFill>
                <a:latin typeface="+mn-lt"/>
                <a:cs typeface="Aptos Serif" panose="02020604070405020304" pitchFamily="18" charset="0"/>
              </a:rPr>
              <a:t>Out-of-Network Providers &amp; Balanced Billing</a:t>
            </a:r>
          </a:p>
        </p:txBody>
      </p:sp>
    </p:spTree>
    <p:extLst>
      <p:ext uri="{BB962C8B-B14F-4D97-AF65-F5344CB8AC3E}">
        <p14:creationId xmlns:p14="http://schemas.microsoft.com/office/powerpoint/2010/main" val="3761950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ACFDF2B8-4E33-5539-92A8-25212D3F12F6}"/>
              </a:ext>
            </a:extLst>
          </p:cNvPr>
          <p:cNvGraphicFramePr>
            <a:graphicFrameLocks noGrp="1"/>
          </p:cNvGraphicFramePr>
          <p:nvPr>
            <p:extLst>
              <p:ext uri="{D42A27DB-BD31-4B8C-83A1-F6EECF244321}">
                <p14:modId xmlns:p14="http://schemas.microsoft.com/office/powerpoint/2010/main" val="3518780800"/>
              </p:ext>
            </p:extLst>
          </p:nvPr>
        </p:nvGraphicFramePr>
        <p:xfrm>
          <a:off x="2002178" y="6486971"/>
          <a:ext cx="3886865" cy="1233626"/>
        </p:xfrm>
        <a:graphic>
          <a:graphicData uri="http://schemas.openxmlformats.org/drawingml/2006/table">
            <a:tbl>
              <a:tblPr firstRow="1" bandRow="1">
                <a:tableStyleId>{F5AB1C69-6EDB-4FF4-983F-18BD219EF322}</a:tableStyleId>
              </a:tblPr>
              <a:tblGrid>
                <a:gridCol w="1884021">
                  <a:extLst>
                    <a:ext uri="{9D8B030D-6E8A-4147-A177-3AD203B41FA5}">
                      <a16:colId xmlns:a16="http://schemas.microsoft.com/office/drawing/2014/main" val="4228451959"/>
                    </a:ext>
                  </a:extLst>
                </a:gridCol>
                <a:gridCol w="2002844">
                  <a:extLst>
                    <a:ext uri="{9D8B030D-6E8A-4147-A177-3AD203B41FA5}">
                      <a16:colId xmlns:a16="http://schemas.microsoft.com/office/drawing/2014/main" val="991172103"/>
                    </a:ext>
                  </a:extLst>
                </a:gridCol>
              </a:tblGrid>
              <a:tr h="258266">
                <a:tc>
                  <a:txBody>
                    <a:bodyPr/>
                    <a:lstStyle/>
                    <a:p>
                      <a:pPr algn="ctr"/>
                      <a:r>
                        <a:rPr lang="en-US" sz="1000" b="1" dirty="0">
                          <a:solidFill>
                            <a:schemeClr val="bg1"/>
                          </a:solidFill>
                        </a:rPr>
                        <a:t>Coverage Type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1842"/>
                    </a:solidFill>
                  </a:tcPr>
                </a:tc>
                <a:tc>
                  <a:txBody>
                    <a:bodyPr/>
                    <a:lstStyle/>
                    <a:p>
                      <a:pPr algn="ctr"/>
                      <a:r>
                        <a:rPr lang="en-US" sz="1000" b="1" dirty="0">
                          <a:solidFill>
                            <a:schemeClr val="bg1"/>
                          </a:solidFill>
                        </a:rPr>
                        <a:t>Employee Cost Per Pay Period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1842"/>
                    </a:solidFill>
                  </a:tcPr>
                </a:tc>
                <a:extLst>
                  <a:ext uri="{0D108BD9-81ED-4DB2-BD59-A6C34878D82A}">
                    <a16:rowId xmlns:a16="http://schemas.microsoft.com/office/drawing/2014/main" val="2190533395"/>
                  </a:ext>
                </a:extLst>
              </a:tr>
              <a:tr h="0">
                <a:tc>
                  <a:txBody>
                    <a:bodyPr/>
                    <a:lstStyle/>
                    <a:p>
                      <a:pPr algn="ctr"/>
                      <a:r>
                        <a:rPr lang="en-US" sz="1000" b="1" dirty="0"/>
                        <a:t>Employee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t>$3.41</a:t>
                      </a:r>
                      <a:endParaRPr lang="en-US" sz="1600"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3838917"/>
                  </a:ext>
                </a:extLst>
              </a:tr>
              <a:tr h="181211">
                <a:tc>
                  <a:txBody>
                    <a:bodyPr/>
                    <a:lstStyle/>
                    <a:p>
                      <a:pPr algn="ctr"/>
                      <a:r>
                        <a:rPr lang="en-US" sz="1000" b="1" dirty="0"/>
                        <a:t>Employee + Spouse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t>$6.44</a:t>
                      </a:r>
                      <a:endParaRPr lang="en-US" sz="1600"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866627"/>
                  </a:ext>
                </a:extLst>
              </a:tr>
              <a:tr h="190034">
                <a:tc>
                  <a:txBody>
                    <a:bodyPr/>
                    <a:lstStyle/>
                    <a:p>
                      <a:pPr algn="ctr"/>
                      <a:r>
                        <a:rPr lang="en-US" sz="1000" b="1" dirty="0"/>
                        <a:t>Employee + Child(ren)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t>$6.56</a:t>
                      </a:r>
                      <a:endParaRPr lang="en-US" sz="1600"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1025473"/>
                  </a:ext>
                </a:extLst>
              </a:tr>
              <a:tr h="162762">
                <a:tc>
                  <a:txBody>
                    <a:bodyPr/>
                    <a:lstStyle/>
                    <a:p>
                      <a:pPr algn="ctr"/>
                      <a:r>
                        <a:rPr lang="en-US" sz="1000" b="1" dirty="0"/>
                        <a:t>Family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lang="en-US" sz="1000" b="0" kern="1200" dirty="0">
                          <a:solidFill>
                            <a:schemeClr val="dk1"/>
                          </a:solidFill>
                          <a:latin typeface="+mn-lt"/>
                          <a:ea typeface="+mn-ea"/>
                          <a:cs typeface="+mn-cs"/>
                        </a:rPr>
                        <a:t>$10.39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1341780"/>
                  </a:ext>
                </a:extLst>
              </a:tr>
            </a:tbl>
          </a:graphicData>
        </a:graphic>
      </p:graphicFrame>
      <p:sp>
        <p:nvSpPr>
          <p:cNvPr id="2" name="Title Placeholder 6">
            <a:extLst>
              <a:ext uri="{FF2B5EF4-FFF2-40B4-BE49-F238E27FC236}">
                <a16:creationId xmlns:a16="http://schemas.microsoft.com/office/drawing/2014/main" id="{788C8B4D-CF4E-BB6C-A22A-F0AFE015F422}"/>
              </a:ext>
            </a:extLst>
          </p:cNvPr>
          <p:cNvSpPr txBox="1">
            <a:spLocks/>
          </p:cNvSpPr>
          <p:nvPr/>
        </p:nvSpPr>
        <p:spPr>
          <a:xfrm>
            <a:off x="456894" y="519374"/>
            <a:ext cx="6903739" cy="534987"/>
          </a:xfrm>
          <a:prstGeom prst="rect">
            <a:avLst/>
          </a:prstGeom>
        </p:spPr>
        <p:txBody>
          <a:bodyPr vert="horz" lIns="91440" tIns="45720" rIns="91440" bIns="45720" rtlCol="0" anchor="ctr">
            <a:normAutofit fontScale="92500" lnSpcReduction="20000"/>
          </a:bodyPr>
          <a:lstStyle>
            <a:lvl1pPr algn="ctr" defTabSz="388620" rtl="0" eaLnBrk="1" latinLnBrk="0" hangingPunct="1">
              <a:spcBef>
                <a:spcPct val="0"/>
              </a:spcBef>
              <a:buNone/>
              <a:defRPr sz="2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rgbClr val="001842"/>
                </a:solidFill>
                <a:latin typeface="Aptos Serif" panose="02020604070405020304" pitchFamily="18" charset="0"/>
                <a:cs typeface="Aptos Serif" panose="02020604070405020304" pitchFamily="18" charset="0"/>
              </a:rPr>
              <a:t>Vision Coverage</a:t>
            </a:r>
          </a:p>
        </p:txBody>
      </p:sp>
      <p:sp>
        <p:nvSpPr>
          <p:cNvPr id="4" name="Rectangle 1">
            <a:extLst>
              <a:ext uri="{FF2B5EF4-FFF2-40B4-BE49-F238E27FC236}">
                <a16:creationId xmlns:a16="http://schemas.microsoft.com/office/drawing/2014/main" id="{3DD70BF0-84E0-ABAD-F137-6258F98BE92C}"/>
              </a:ext>
            </a:extLst>
          </p:cNvPr>
          <p:cNvSpPr>
            <a:spLocks noChangeArrowheads="1"/>
          </p:cNvSpPr>
          <p:nvPr/>
        </p:nvSpPr>
        <p:spPr bwMode="auto">
          <a:xfrm>
            <a:off x="477056" y="1943444"/>
            <a:ext cx="6818283" cy="855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spAutoFit/>
          </a:bodyPr>
          <a:lstStyle/>
          <a:p>
            <a:pPr marL="0" indent="0">
              <a:lnSpc>
                <a:spcPct val="90000"/>
              </a:lnSpc>
              <a:buFont typeface="Wingdings 3" charset="2"/>
              <a:buNone/>
            </a:pPr>
            <a:r>
              <a:rPr lang="en-US" sz="1100" dirty="0"/>
              <a:t>Regular eye care and the ability to aﬀord corrective lenses is important to your health and well-being, and that is why </a:t>
            </a:r>
            <a:r>
              <a:rPr lang="en-US" sz="1100" dirty="0" err="1"/>
              <a:t>SYAND</a:t>
            </a:r>
            <a:r>
              <a:rPr lang="en-US" sz="1100" dirty="0"/>
              <a:t> oﬀers a Vision insurance plan to its employees. This vision plan, provided through VSP, will ensure that you and your family have access to vision care and supplies.</a:t>
            </a:r>
          </a:p>
          <a:p>
            <a:pPr marL="0" indent="0">
              <a:lnSpc>
                <a:spcPct val="90000"/>
              </a:lnSpc>
              <a:buFont typeface="Wingdings 3" charset="2"/>
              <a:buNone/>
            </a:pPr>
            <a:endParaRPr lang="en-US" sz="1100" dirty="0"/>
          </a:p>
          <a:p>
            <a:pPr>
              <a:lnSpc>
                <a:spcPct val="90000"/>
              </a:lnSpc>
            </a:pPr>
            <a:r>
              <a:rPr lang="en-US" sz="1100" dirty="0"/>
              <a:t>To find an in-network provider, visit </a:t>
            </a:r>
            <a:r>
              <a:rPr lang="en-US" sz="1100" dirty="0">
                <a:hlinkClick r:id="rId2"/>
              </a:rPr>
              <a:t>www.vsp.com/eye-doctor</a:t>
            </a:r>
            <a:r>
              <a:rPr lang="en-US" sz="1100" dirty="0"/>
              <a:t> or call (877) 814-8970. </a:t>
            </a:r>
          </a:p>
        </p:txBody>
      </p:sp>
      <p:sp>
        <p:nvSpPr>
          <p:cNvPr id="6" name="Rectangle 1">
            <a:extLst>
              <a:ext uri="{FF2B5EF4-FFF2-40B4-BE49-F238E27FC236}">
                <a16:creationId xmlns:a16="http://schemas.microsoft.com/office/drawing/2014/main" id="{2AFF7C8C-D0E5-1AB0-ED6B-D99E3C547AB2}"/>
              </a:ext>
            </a:extLst>
          </p:cNvPr>
          <p:cNvSpPr>
            <a:spLocks noChangeArrowheads="1"/>
          </p:cNvSpPr>
          <p:nvPr/>
        </p:nvSpPr>
        <p:spPr bwMode="auto">
          <a:xfrm>
            <a:off x="2002178" y="6043387"/>
            <a:ext cx="3886865" cy="411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spAutoFit/>
          </a:bodyPr>
          <a:lstStyle/>
          <a:p>
            <a:pPr lvl="0" algn="ctr">
              <a:lnSpc>
                <a:spcPct val="200000"/>
              </a:lnSpc>
              <a:spcAft>
                <a:spcPts val="600"/>
              </a:spcAft>
              <a:defRPr/>
            </a:pPr>
            <a:r>
              <a:rPr lang="en-US" sz="1200" b="1" dirty="0">
                <a:solidFill>
                  <a:srgbClr val="008250"/>
                </a:solidFill>
              </a:rPr>
              <a:t>Employee Vision Rates Per Pay Period</a:t>
            </a:r>
            <a:endParaRPr lang="en-US" sz="1200" dirty="0">
              <a:solidFill>
                <a:srgbClr val="008250"/>
              </a:solidFill>
            </a:endParaRPr>
          </a:p>
        </p:txBody>
      </p:sp>
      <p:graphicFrame>
        <p:nvGraphicFramePr>
          <p:cNvPr id="8" name="Table 7">
            <a:extLst>
              <a:ext uri="{FF2B5EF4-FFF2-40B4-BE49-F238E27FC236}">
                <a16:creationId xmlns:a16="http://schemas.microsoft.com/office/drawing/2014/main" id="{B73128FE-54BB-F840-DD34-D5BB6AD7BAB7}"/>
              </a:ext>
            </a:extLst>
          </p:cNvPr>
          <p:cNvGraphicFramePr>
            <a:graphicFrameLocks noGrp="1"/>
          </p:cNvGraphicFramePr>
          <p:nvPr>
            <p:extLst>
              <p:ext uri="{D42A27DB-BD31-4B8C-83A1-F6EECF244321}">
                <p14:modId xmlns:p14="http://schemas.microsoft.com/office/powerpoint/2010/main" val="998791455"/>
              </p:ext>
            </p:extLst>
          </p:nvPr>
        </p:nvGraphicFramePr>
        <p:xfrm>
          <a:off x="628610" y="3039288"/>
          <a:ext cx="6415310" cy="2135626"/>
        </p:xfrm>
        <a:graphic>
          <a:graphicData uri="http://schemas.openxmlformats.org/drawingml/2006/table">
            <a:tbl>
              <a:tblPr firstRow="1" bandRow="1">
                <a:tableStyleId>{F5AB1C69-6EDB-4FF4-983F-18BD219EF322}</a:tableStyleId>
              </a:tblPr>
              <a:tblGrid>
                <a:gridCol w="1746167">
                  <a:extLst>
                    <a:ext uri="{9D8B030D-6E8A-4147-A177-3AD203B41FA5}">
                      <a16:colId xmlns:a16="http://schemas.microsoft.com/office/drawing/2014/main" val="4228451959"/>
                    </a:ext>
                  </a:extLst>
                </a:gridCol>
                <a:gridCol w="1994952">
                  <a:extLst>
                    <a:ext uri="{9D8B030D-6E8A-4147-A177-3AD203B41FA5}">
                      <a16:colId xmlns:a16="http://schemas.microsoft.com/office/drawing/2014/main" val="991172103"/>
                    </a:ext>
                  </a:extLst>
                </a:gridCol>
                <a:gridCol w="1515563">
                  <a:extLst>
                    <a:ext uri="{9D8B030D-6E8A-4147-A177-3AD203B41FA5}">
                      <a16:colId xmlns:a16="http://schemas.microsoft.com/office/drawing/2014/main" val="506518646"/>
                    </a:ext>
                  </a:extLst>
                </a:gridCol>
                <a:gridCol w="1158628">
                  <a:extLst>
                    <a:ext uri="{9D8B030D-6E8A-4147-A177-3AD203B41FA5}">
                      <a16:colId xmlns:a16="http://schemas.microsoft.com/office/drawing/2014/main" val="2402897147"/>
                    </a:ext>
                  </a:extLst>
                </a:gridCol>
              </a:tblGrid>
              <a:tr h="331518">
                <a:tc>
                  <a:txBody>
                    <a:bodyPr/>
                    <a:lstStyle/>
                    <a:p>
                      <a:pPr algn="ctr"/>
                      <a:r>
                        <a:rPr lang="en-US" sz="1000" b="1" dirty="0">
                          <a:solidFill>
                            <a:schemeClr val="bg1"/>
                          </a:solidFill>
                        </a:rPr>
                        <a:t>Benefit</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842"/>
                    </a:solidFill>
                  </a:tcPr>
                </a:tc>
                <a:tc>
                  <a:txBody>
                    <a:bodyPr/>
                    <a:lstStyle/>
                    <a:p>
                      <a:pPr algn="ctr"/>
                      <a:r>
                        <a:rPr lang="en-US" sz="1000" b="1" dirty="0">
                          <a:solidFill>
                            <a:schemeClr val="bg1"/>
                          </a:solidFill>
                        </a:rPr>
                        <a:t>In-Network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842"/>
                    </a:solidFill>
                  </a:tcPr>
                </a:tc>
                <a:tc>
                  <a:txBody>
                    <a:bodyPr/>
                    <a:lstStyle/>
                    <a:p>
                      <a:pPr algn="ctr"/>
                      <a:r>
                        <a:rPr lang="en-US" sz="1000" b="1" kern="1200" dirty="0">
                          <a:solidFill>
                            <a:schemeClr val="bg1"/>
                          </a:solidFill>
                          <a:latin typeface="+mn-lt"/>
                          <a:ea typeface="+mn-ea"/>
                          <a:cs typeface="+mn-cs"/>
                        </a:rPr>
                        <a:t>Out-of-Network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842"/>
                    </a:solidFill>
                  </a:tcPr>
                </a:tc>
                <a:tc>
                  <a:txBody>
                    <a:bodyPr/>
                    <a:lstStyle/>
                    <a:p>
                      <a:pPr algn="ctr"/>
                      <a:r>
                        <a:rPr lang="en-US" sz="1000" b="1" kern="1200" dirty="0">
                          <a:solidFill>
                            <a:schemeClr val="bg1"/>
                          </a:solidFill>
                          <a:latin typeface="+mn-lt"/>
                          <a:ea typeface="+mn-ea"/>
                          <a:cs typeface="+mn-cs"/>
                        </a:rPr>
                        <a:t>Frequency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842"/>
                    </a:solidFill>
                  </a:tcPr>
                </a:tc>
                <a:extLst>
                  <a:ext uri="{0D108BD9-81ED-4DB2-BD59-A6C34878D82A}">
                    <a16:rowId xmlns:a16="http://schemas.microsoft.com/office/drawing/2014/main" val="2190533395"/>
                  </a:ext>
                </a:extLst>
              </a:tr>
              <a:tr h="414670">
                <a:tc>
                  <a:txBody>
                    <a:bodyPr/>
                    <a:lstStyle/>
                    <a:p>
                      <a:pPr marL="0" indent="0" algn="l">
                        <a:buFont typeface="Arial" panose="020B0604020202020204" pitchFamily="34" charset="0"/>
                        <a:buNone/>
                      </a:pPr>
                      <a:r>
                        <a:rPr lang="en-US" sz="900" b="1" dirty="0"/>
                        <a:t>Exam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lang="en-US" sz="900" b="0" kern="1200" noProof="0" dirty="0">
                          <a:solidFill>
                            <a:schemeClr val="dk1"/>
                          </a:solidFill>
                          <a:latin typeface="+mn-lt"/>
                          <a:ea typeface="+mn-ea"/>
                          <a:cs typeface="+mn-cs"/>
                        </a:rPr>
                        <a:t>$10 copay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Up to $40 reimbursement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Every 12 Months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3838917"/>
                  </a:ext>
                </a:extLst>
              </a:tr>
              <a:tr h="463146">
                <a:tc>
                  <a:txBody>
                    <a:bodyPr/>
                    <a:lstStyle/>
                    <a:p>
                      <a:pPr marL="0" indent="0" algn="l">
                        <a:buFont typeface="Arial" panose="020B0604020202020204" pitchFamily="34" charset="0"/>
                        <a:buNone/>
                      </a:pPr>
                      <a:r>
                        <a:rPr lang="en-US" sz="900" b="1" dirty="0"/>
                        <a:t>Frames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lang="en-US" sz="900" b="0" kern="1200" noProof="0" dirty="0">
                          <a:solidFill>
                            <a:schemeClr val="dk1"/>
                          </a:solidFill>
                          <a:latin typeface="+mn-lt"/>
                          <a:ea typeface="+mn-ea"/>
                          <a:cs typeface="+mn-cs"/>
                        </a:rPr>
                        <a:t>Up to $150 allowance, plus 20% discount off remaining balance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Up to $45 reimbursement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tab pos="1201738" algn="l"/>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Every 12 Months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2801367"/>
                  </a:ext>
                </a:extLst>
              </a:tr>
              <a:tr h="463146">
                <a:tc>
                  <a:txBody>
                    <a:bodyPr/>
                    <a:lstStyle/>
                    <a:p>
                      <a:pPr marL="0" indent="0" algn="l">
                        <a:buFont typeface="Arial" panose="020B0604020202020204" pitchFamily="34" charset="0"/>
                        <a:buNone/>
                      </a:pPr>
                      <a:r>
                        <a:rPr lang="en-US" sz="900" b="1" dirty="0"/>
                        <a:t>Lenses</a:t>
                      </a:r>
                    </a:p>
                    <a:p>
                      <a:pPr marL="112713" indent="0" algn="l">
                        <a:buFont typeface="Arial" panose="020B0604020202020204" pitchFamily="34" charset="0"/>
                        <a:buNone/>
                      </a:pPr>
                      <a:r>
                        <a:rPr lang="en-US" sz="900" b="0" i="1" dirty="0"/>
                        <a:t>Single, Bifocal, Trifocal Vision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lang="en-US" sz="900" b="0" kern="1200" noProof="0" dirty="0">
                          <a:solidFill>
                            <a:schemeClr val="dk1"/>
                          </a:solidFill>
                          <a:latin typeface="+mn-lt"/>
                          <a:ea typeface="+mn-ea"/>
                          <a:cs typeface="+mn-cs"/>
                        </a:rPr>
                        <a:t>$15 copay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Up to $40-$80 reimbursement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Every 12 Months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8389724"/>
                  </a:ext>
                </a:extLst>
              </a:tr>
              <a:tr h="463146">
                <a:tc>
                  <a:txBody>
                    <a:bodyPr/>
                    <a:lstStyle/>
                    <a:p>
                      <a:pPr marL="0" indent="0" algn="l">
                        <a:buFont typeface="Arial" panose="020B0604020202020204" pitchFamily="34" charset="0"/>
                        <a:buNone/>
                      </a:pPr>
                      <a:r>
                        <a:rPr lang="en-US" sz="900" b="1" dirty="0"/>
                        <a:t>Contact Lenses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lang="en-US" sz="900" b="0" kern="1200" noProof="0" dirty="0">
                          <a:solidFill>
                            <a:schemeClr val="dk1"/>
                          </a:solidFill>
                          <a:latin typeface="+mn-lt"/>
                          <a:ea typeface="+mn-ea"/>
                          <a:cs typeface="+mn-cs"/>
                        </a:rPr>
                        <a:t>$10 copay or up to $150 allowance depending on type of contacts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Up to $210 reimbursement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Every 12 Months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5293414"/>
                  </a:ext>
                </a:extLst>
              </a:tr>
            </a:tbl>
          </a:graphicData>
        </a:graphic>
      </p:graphicFrame>
      <p:sp>
        <p:nvSpPr>
          <p:cNvPr id="9" name="TextBox 8">
            <a:extLst>
              <a:ext uri="{FF2B5EF4-FFF2-40B4-BE49-F238E27FC236}">
                <a16:creationId xmlns:a16="http://schemas.microsoft.com/office/drawing/2014/main" id="{F0E5EE09-DE2A-FABF-3A7F-01C43444F9F1}"/>
              </a:ext>
            </a:extLst>
          </p:cNvPr>
          <p:cNvSpPr txBox="1"/>
          <p:nvPr/>
        </p:nvSpPr>
        <p:spPr>
          <a:xfrm>
            <a:off x="639243" y="5197059"/>
            <a:ext cx="6415310" cy="217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45720" bIns="45720" numCol="1" anchor="ctr" anchorCtr="0" compatLnSpc="1">
            <a:prstTxWarp prst="textNoShape">
              <a:avLst/>
            </a:prstTxWarp>
            <a:spAutoFit/>
          </a:bodyPr>
          <a:lstStyle>
            <a:defPPr>
              <a:defRPr lang="en-US"/>
            </a:defPPr>
            <a:lvl1pPr indent="0">
              <a:lnSpc>
                <a:spcPct val="90000"/>
              </a:lnSpc>
              <a:buFont typeface="Wingdings 3" charset="2"/>
              <a:buNone/>
              <a:defRPr sz="1100"/>
            </a:lvl1pPr>
          </a:lstStyle>
          <a:p>
            <a:r>
              <a:rPr lang="en-US" sz="900" i="1" dirty="0"/>
              <a:t>Note: You can choose either eyeglass lenses or contacts every 12 months.</a:t>
            </a:r>
          </a:p>
        </p:txBody>
      </p:sp>
      <p:pic>
        <p:nvPicPr>
          <p:cNvPr id="3074" name="Picture 2">
            <a:extLst>
              <a:ext uri="{FF2B5EF4-FFF2-40B4-BE49-F238E27FC236}">
                <a16:creationId xmlns:a16="http://schemas.microsoft.com/office/drawing/2014/main" id="{666E72F6-FDCE-7C0C-69FB-AB39DD5EFC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846" b="35758"/>
          <a:stretch/>
        </p:blipFill>
        <p:spPr bwMode="auto">
          <a:xfrm>
            <a:off x="2760161" y="1291312"/>
            <a:ext cx="2252071" cy="386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722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161C48-63EA-C101-018A-8A583FE36766}"/>
              </a:ext>
            </a:extLst>
          </p:cNvPr>
          <p:cNvSpPr txBox="1">
            <a:spLocks/>
          </p:cNvSpPr>
          <p:nvPr/>
        </p:nvSpPr>
        <p:spPr>
          <a:xfrm>
            <a:off x="511242" y="1199394"/>
            <a:ext cx="6728844" cy="1512916"/>
          </a:xfrm>
          <a:prstGeom prst="rect">
            <a:avLst/>
          </a:prstGeom>
        </p:spPr>
        <p:txBody>
          <a:bodyPr vert="horz" lIns="45720" tIns="45720" rIns="45720" bIns="45720" rtlCol="0">
            <a:normAutofit/>
          </a:bodyPr>
          <a:lstStyle>
            <a:lvl1pPr marL="291465" indent="-291465" algn="l" defTabSz="388620" rtl="0" eaLnBrk="1" latinLnBrk="0" hangingPunct="1">
              <a:spcBef>
                <a:spcPts val="850"/>
              </a:spcBef>
              <a:spcAft>
                <a:spcPts val="0"/>
              </a:spcAft>
              <a:buClr>
                <a:srgbClr val="031675"/>
              </a:buClr>
              <a:buSzPct val="80000"/>
              <a:buFont typeface="Wingdings 3" charset="2"/>
              <a:buChar char=""/>
              <a:defRPr sz="1200" kern="1200">
                <a:solidFill>
                  <a:schemeClr val="tx1"/>
                </a:solidFill>
                <a:latin typeface="+mn-lt"/>
                <a:ea typeface="+mn-ea"/>
                <a:cs typeface="+mn-cs"/>
              </a:defRPr>
            </a:lvl1pPr>
            <a:lvl2pPr marL="631508" indent="-242888" algn="l" defTabSz="388620" rtl="0" eaLnBrk="1" latinLnBrk="0" hangingPunct="1">
              <a:spcBef>
                <a:spcPts val="850"/>
              </a:spcBef>
              <a:spcAft>
                <a:spcPts val="0"/>
              </a:spcAft>
              <a:buClr>
                <a:srgbClr val="031675"/>
              </a:buClr>
              <a:buSzPct val="80000"/>
              <a:buFont typeface="Wingdings 3" charset="2"/>
              <a:buChar char=""/>
              <a:defRPr sz="1100" kern="1200">
                <a:solidFill>
                  <a:schemeClr val="tx1"/>
                </a:solidFill>
                <a:latin typeface="+mn-lt"/>
                <a:ea typeface="+mn-ea"/>
                <a:cs typeface="+mn-cs"/>
              </a:defRPr>
            </a:lvl2pPr>
            <a:lvl3pPr marL="971550" indent="-194310" algn="l" defTabSz="388620" rtl="0" eaLnBrk="1" latinLnBrk="0" hangingPunct="1">
              <a:spcBef>
                <a:spcPts val="850"/>
              </a:spcBef>
              <a:spcAft>
                <a:spcPts val="0"/>
              </a:spcAft>
              <a:buClr>
                <a:srgbClr val="031675"/>
              </a:buClr>
              <a:buSzPct val="80000"/>
              <a:buFont typeface="Wingdings 3" charset="2"/>
              <a:buChar char=""/>
              <a:defRPr sz="1050" kern="1200">
                <a:solidFill>
                  <a:schemeClr val="tx1"/>
                </a:solidFill>
                <a:latin typeface="+mn-lt"/>
                <a:ea typeface="+mn-ea"/>
                <a:cs typeface="+mn-cs"/>
              </a:defRPr>
            </a:lvl3pPr>
            <a:lvl4pPr marL="1360170" indent="-194310" algn="l" defTabSz="388620" rtl="0" eaLnBrk="1" latinLnBrk="0" hangingPunct="1">
              <a:spcBef>
                <a:spcPts val="850"/>
              </a:spcBef>
              <a:spcAft>
                <a:spcPts val="0"/>
              </a:spcAft>
              <a:buClr>
                <a:srgbClr val="031675"/>
              </a:buClr>
              <a:buSzPct val="80000"/>
              <a:buFont typeface="Wingdings 3" charset="2"/>
              <a:buChar char=""/>
              <a:defRPr sz="900" kern="1200">
                <a:solidFill>
                  <a:schemeClr val="tx1"/>
                </a:solidFill>
                <a:latin typeface="+mn-lt"/>
                <a:ea typeface="+mn-ea"/>
                <a:cs typeface="+mn-cs"/>
              </a:defRPr>
            </a:lvl4pPr>
            <a:lvl5pPr marL="1748790" indent="-194310" algn="l" defTabSz="388620" rtl="0" eaLnBrk="1" latinLnBrk="0" hangingPunct="1">
              <a:spcBef>
                <a:spcPts val="850"/>
              </a:spcBef>
              <a:spcAft>
                <a:spcPts val="0"/>
              </a:spcAft>
              <a:buClr>
                <a:srgbClr val="031675"/>
              </a:buClr>
              <a:buSzPct val="80000"/>
              <a:buFont typeface="Wingdings 3" charset="2"/>
              <a:buChar char=""/>
              <a:defRPr sz="900" kern="1200">
                <a:solidFill>
                  <a:schemeClr val="tx1"/>
                </a:solidFill>
                <a:latin typeface="+mn-lt"/>
                <a:ea typeface="+mn-ea"/>
                <a:cs typeface="+mn-cs"/>
              </a:defRPr>
            </a:lvl5pPr>
            <a:lvl6pPr marL="213741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6pPr>
            <a:lvl7pPr marL="252603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7pPr>
            <a:lvl8pPr marL="291465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8pPr>
            <a:lvl9pPr marL="330327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9pPr>
          </a:lstStyle>
          <a:p>
            <a:pPr marL="0" indent="0">
              <a:spcBef>
                <a:spcPts val="0"/>
              </a:spcBef>
              <a:buFont typeface="Wingdings 3" charset="2"/>
              <a:buNone/>
            </a:pPr>
            <a:r>
              <a:rPr lang="en-US" sz="1100" dirty="0"/>
              <a:t>Disability insurance is coverage that provides you with income protection should you be unable to work due to an injury or illness. With disability coverage, you are compensated for a portion of your lost income.</a:t>
            </a:r>
          </a:p>
          <a:p>
            <a:pPr marL="0" indent="0">
              <a:spcBef>
                <a:spcPts val="0"/>
              </a:spcBef>
              <a:buFont typeface="Wingdings 3" charset="2"/>
              <a:buNone/>
            </a:pPr>
            <a:endParaRPr lang="en-US" sz="1100" dirty="0"/>
          </a:p>
          <a:p>
            <a:pPr marL="0" indent="0">
              <a:spcBef>
                <a:spcPts val="0"/>
              </a:spcBef>
              <a:buFont typeface="Wingdings 3" charset="2"/>
              <a:buNone/>
            </a:pPr>
            <a:r>
              <a:rPr lang="en-US" sz="1100" dirty="0"/>
              <a:t>Short-term disability (STD) coverage begins after 14 days of the event causing your disability. The coverage allows you to continue to receive pay at 60% of your income up to $2,500 per week. STD coverage can last up to a maximum of 11 weeks.</a:t>
            </a:r>
          </a:p>
          <a:p>
            <a:pPr marL="0" indent="0">
              <a:spcBef>
                <a:spcPts val="0"/>
              </a:spcBef>
              <a:buFont typeface="Wingdings 3" charset="2"/>
              <a:buNone/>
            </a:pPr>
            <a:endParaRPr lang="en-US" sz="1100" dirty="0"/>
          </a:p>
          <a:p>
            <a:pPr marL="0" indent="0">
              <a:spcBef>
                <a:spcPts val="0"/>
              </a:spcBef>
              <a:buFont typeface="Wingdings 3" charset="2"/>
              <a:buNone/>
            </a:pPr>
            <a:r>
              <a:rPr lang="en-US" sz="1100" dirty="0"/>
              <a:t>SYAND provides employees with the STD coverage through Guardian and the beneﬁt is </a:t>
            </a:r>
            <a:r>
              <a:rPr lang="en-US" sz="1100" b="1" dirty="0"/>
              <a:t>100% employer paid.</a:t>
            </a:r>
          </a:p>
          <a:p>
            <a:pPr marL="0" indent="0">
              <a:spcBef>
                <a:spcPts val="0"/>
              </a:spcBef>
              <a:buFont typeface="Wingdings 3" charset="2"/>
              <a:buNone/>
            </a:pPr>
            <a:endParaRPr lang="en-US" sz="1100" b="1" dirty="0"/>
          </a:p>
          <a:p>
            <a:pPr marL="0" indent="0">
              <a:spcBef>
                <a:spcPts val="0"/>
              </a:spcBef>
              <a:buFont typeface="Wingdings 3" charset="2"/>
              <a:buNone/>
            </a:pPr>
            <a:endParaRPr lang="en-US" sz="1100" b="1" dirty="0"/>
          </a:p>
          <a:p>
            <a:pPr marL="0" indent="0">
              <a:spcBef>
                <a:spcPts val="0"/>
              </a:spcBef>
              <a:buFont typeface="Wingdings 3" charset="2"/>
              <a:buNone/>
            </a:pPr>
            <a:endParaRPr lang="en-US" sz="1100" b="1" dirty="0"/>
          </a:p>
          <a:p>
            <a:pPr marL="0" indent="0">
              <a:spcBef>
                <a:spcPts val="0"/>
              </a:spcBef>
              <a:buFont typeface="Wingdings 3" charset="2"/>
              <a:buNone/>
            </a:pPr>
            <a:endParaRPr lang="en-US" sz="1100" b="1" dirty="0"/>
          </a:p>
          <a:p>
            <a:pPr marL="0" indent="0">
              <a:spcBef>
                <a:spcPts val="0"/>
              </a:spcBef>
              <a:buFont typeface="Wingdings 3" charset="2"/>
              <a:buNone/>
            </a:pPr>
            <a:endParaRPr lang="en-US" sz="1100" b="1" dirty="0"/>
          </a:p>
          <a:p>
            <a:pPr marL="0" indent="0">
              <a:spcBef>
                <a:spcPts val="0"/>
              </a:spcBef>
              <a:buFont typeface="Wingdings 3" charset="2"/>
              <a:buNone/>
            </a:pPr>
            <a:endParaRPr lang="en-US" sz="1100" b="1" dirty="0"/>
          </a:p>
          <a:p>
            <a:pPr marL="0" indent="0">
              <a:spcBef>
                <a:spcPts val="0"/>
              </a:spcBef>
              <a:buFont typeface="Wingdings 3" charset="2"/>
              <a:buNone/>
            </a:pPr>
            <a:endParaRPr lang="en-US" sz="1100" b="1" dirty="0"/>
          </a:p>
          <a:p>
            <a:pPr marL="0" indent="0">
              <a:spcBef>
                <a:spcPts val="0"/>
              </a:spcBef>
              <a:buFont typeface="Wingdings 3" charset="2"/>
              <a:buNone/>
            </a:pPr>
            <a:endParaRPr lang="en-US" sz="1100" b="1" dirty="0"/>
          </a:p>
          <a:p>
            <a:pPr marL="0" indent="0">
              <a:spcBef>
                <a:spcPts val="0"/>
              </a:spcBef>
              <a:buFont typeface="Wingdings 3" charset="2"/>
              <a:buNone/>
            </a:pPr>
            <a:endParaRPr lang="en-US" sz="1100" b="1" dirty="0"/>
          </a:p>
          <a:p>
            <a:pPr marL="0" indent="0">
              <a:spcBef>
                <a:spcPts val="0"/>
              </a:spcBef>
              <a:buFont typeface="Wingdings 3" charset="2"/>
              <a:buNone/>
            </a:pPr>
            <a:endParaRPr lang="en-US" sz="1100" b="1" dirty="0"/>
          </a:p>
        </p:txBody>
      </p:sp>
      <p:graphicFrame>
        <p:nvGraphicFramePr>
          <p:cNvPr id="4" name="Table 3">
            <a:extLst>
              <a:ext uri="{FF2B5EF4-FFF2-40B4-BE49-F238E27FC236}">
                <a16:creationId xmlns:a16="http://schemas.microsoft.com/office/drawing/2014/main" id="{C53E20F2-A36A-AF72-BA31-79567F48550A}"/>
              </a:ext>
            </a:extLst>
          </p:cNvPr>
          <p:cNvGraphicFramePr>
            <a:graphicFrameLocks noGrp="1"/>
          </p:cNvGraphicFramePr>
          <p:nvPr>
            <p:extLst>
              <p:ext uri="{D42A27DB-BD31-4B8C-83A1-F6EECF244321}">
                <p14:modId xmlns:p14="http://schemas.microsoft.com/office/powerpoint/2010/main" val="4098469971"/>
              </p:ext>
            </p:extLst>
          </p:nvPr>
        </p:nvGraphicFramePr>
        <p:xfrm>
          <a:off x="1386432" y="2840775"/>
          <a:ext cx="4978464" cy="1512916"/>
        </p:xfrm>
        <a:graphic>
          <a:graphicData uri="http://schemas.openxmlformats.org/drawingml/2006/table">
            <a:tbl>
              <a:tblPr firstRow="1" bandRow="1">
                <a:tableStyleId>{F5AB1C69-6EDB-4FF4-983F-18BD219EF322}</a:tableStyleId>
              </a:tblPr>
              <a:tblGrid>
                <a:gridCol w="2481689">
                  <a:extLst>
                    <a:ext uri="{9D8B030D-6E8A-4147-A177-3AD203B41FA5}">
                      <a16:colId xmlns:a16="http://schemas.microsoft.com/office/drawing/2014/main" val="4228451959"/>
                    </a:ext>
                  </a:extLst>
                </a:gridCol>
                <a:gridCol w="2496775">
                  <a:extLst>
                    <a:ext uri="{9D8B030D-6E8A-4147-A177-3AD203B41FA5}">
                      <a16:colId xmlns:a16="http://schemas.microsoft.com/office/drawing/2014/main" val="991172103"/>
                    </a:ext>
                  </a:extLst>
                </a:gridCol>
              </a:tblGrid>
              <a:tr h="235942">
                <a:tc>
                  <a:txBody>
                    <a:bodyPr/>
                    <a:lstStyle/>
                    <a:p>
                      <a:pPr algn="ctr"/>
                      <a:r>
                        <a:rPr lang="en-US" sz="1000" b="1" dirty="0">
                          <a:solidFill>
                            <a:schemeClr val="bg1"/>
                          </a:solidFill>
                        </a:rPr>
                        <a:t>Plan Features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842"/>
                    </a:solidFill>
                  </a:tcPr>
                </a:tc>
                <a:tc>
                  <a:txBody>
                    <a:bodyPr/>
                    <a:lstStyle/>
                    <a:p>
                      <a:pPr algn="ctr"/>
                      <a:r>
                        <a:rPr lang="en-US" sz="1000" b="1" dirty="0">
                          <a:solidFill>
                            <a:schemeClr val="bg1"/>
                          </a:solidFill>
                        </a:rPr>
                        <a:t>Disability Benefits</a:t>
                      </a:r>
                      <a:endParaRPr lang="en-US" sz="1600" b="1" dirty="0">
                        <a:solidFill>
                          <a:schemeClr val="bg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842"/>
                    </a:solidFill>
                  </a:tcPr>
                </a:tc>
                <a:extLst>
                  <a:ext uri="{0D108BD9-81ED-4DB2-BD59-A6C34878D82A}">
                    <a16:rowId xmlns:a16="http://schemas.microsoft.com/office/drawing/2014/main" val="2190533395"/>
                  </a:ext>
                </a:extLst>
              </a:tr>
              <a:tr h="228792">
                <a:tc>
                  <a:txBody>
                    <a:bodyPr/>
                    <a:lstStyle/>
                    <a:p>
                      <a:pPr algn="ctr"/>
                      <a:r>
                        <a:rPr lang="en-US" sz="1000" b="1" dirty="0"/>
                        <a:t>Employee Benefit Amount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t>60% of your earnings</a:t>
                      </a:r>
                      <a:endParaRPr lang="en-US" sz="1600"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3838917"/>
                  </a:ext>
                </a:extLst>
              </a:tr>
              <a:tr h="231959">
                <a:tc>
                  <a:txBody>
                    <a:bodyPr/>
                    <a:lstStyle/>
                    <a:p>
                      <a:pPr algn="ctr"/>
                      <a:r>
                        <a:rPr lang="en-US" sz="1000" b="1" dirty="0"/>
                        <a:t>Maximum Benefit Amount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t>$2,500 per week</a:t>
                      </a:r>
                      <a:endParaRPr lang="en-US" sz="1600"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866627"/>
                  </a:ext>
                </a:extLst>
              </a:tr>
              <a:tr h="268778">
                <a:tc>
                  <a:txBody>
                    <a:bodyPr/>
                    <a:lstStyle/>
                    <a:p>
                      <a:pPr algn="ctr"/>
                      <a:r>
                        <a:rPr lang="en-US" sz="1000" b="1" dirty="0"/>
                        <a:t>Elimination period (Accident)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t>14 days</a:t>
                      </a:r>
                      <a:endParaRPr lang="en-US" sz="1600"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1025473"/>
                  </a:ext>
                </a:extLst>
              </a:tr>
              <a:tr h="228792">
                <a:tc>
                  <a:txBody>
                    <a:bodyPr/>
                    <a:lstStyle/>
                    <a:p>
                      <a:pPr algn="ctr"/>
                      <a:r>
                        <a:rPr lang="en-US" sz="1000" b="1" dirty="0"/>
                        <a:t>Elimination period (Sickness)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lang="en-US" sz="1000" b="0" kern="1200" dirty="0">
                          <a:solidFill>
                            <a:schemeClr val="dk1"/>
                          </a:solidFill>
                          <a:latin typeface="+mn-lt"/>
                          <a:ea typeface="+mn-ea"/>
                          <a:cs typeface="+mn-cs"/>
                        </a:rPr>
                        <a:t>14 days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1341780"/>
                  </a:ext>
                </a:extLst>
              </a:tr>
              <a:tr h="268778">
                <a:tc>
                  <a:txBody>
                    <a:bodyPr/>
                    <a:lstStyle/>
                    <a:p>
                      <a:pPr algn="ctr"/>
                      <a:r>
                        <a:rPr lang="en-US" sz="1000" b="1" dirty="0"/>
                        <a:t>Benefit Duration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lang="en-US" sz="1000" b="0" kern="1200" dirty="0">
                          <a:solidFill>
                            <a:schemeClr val="dk1"/>
                          </a:solidFill>
                          <a:latin typeface="+mn-lt"/>
                          <a:ea typeface="+mn-ea"/>
                          <a:cs typeface="+mn-cs"/>
                        </a:rPr>
                        <a:t>Up to 11 weeks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1096278"/>
                  </a:ext>
                </a:extLst>
              </a:tr>
            </a:tbl>
          </a:graphicData>
        </a:graphic>
      </p:graphicFrame>
      <p:sp>
        <p:nvSpPr>
          <p:cNvPr id="6" name="Title Placeholder 6">
            <a:extLst>
              <a:ext uri="{FF2B5EF4-FFF2-40B4-BE49-F238E27FC236}">
                <a16:creationId xmlns:a16="http://schemas.microsoft.com/office/drawing/2014/main" id="{440D381E-13AE-BC74-9888-FCBA4E8D2717}"/>
              </a:ext>
            </a:extLst>
          </p:cNvPr>
          <p:cNvSpPr txBox="1">
            <a:spLocks/>
          </p:cNvSpPr>
          <p:nvPr/>
        </p:nvSpPr>
        <p:spPr>
          <a:xfrm>
            <a:off x="423795" y="585575"/>
            <a:ext cx="6903739" cy="534987"/>
          </a:xfrm>
          <a:prstGeom prst="rect">
            <a:avLst/>
          </a:prstGeom>
        </p:spPr>
        <p:txBody>
          <a:bodyPr vert="horz" lIns="91440" tIns="45720" rIns="91440" bIns="45720" rtlCol="0" anchor="ctr">
            <a:normAutofit fontScale="92500" lnSpcReduction="20000"/>
          </a:bodyPr>
          <a:lstStyle>
            <a:lvl1pPr algn="ctr" defTabSz="388620" rtl="0" eaLnBrk="1" latinLnBrk="0" hangingPunct="1">
              <a:spcBef>
                <a:spcPct val="0"/>
              </a:spcBef>
              <a:buNone/>
              <a:defRPr sz="2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rgbClr val="001842"/>
                </a:solidFill>
                <a:latin typeface="Aptos Serif" panose="02020604070405020304" pitchFamily="18" charset="0"/>
                <a:cs typeface="Aptos Serif" panose="02020604070405020304" pitchFamily="18" charset="0"/>
              </a:rPr>
              <a:t>Short-Term Disability Insurance</a:t>
            </a:r>
          </a:p>
        </p:txBody>
      </p:sp>
      <p:sp>
        <p:nvSpPr>
          <p:cNvPr id="5" name="Footer Placeholder 4">
            <a:extLst>
              <a:ext uri="{FF2B5EF4-FFF2-40B4-BE49-F238E27FC236}">
                <a16:creationId xmlns:a16="http://schemas.microsoft.com/office/drawing/2014/main" id="{F12E228B-0AEE-1652-CDEE-591A9DE716FE}"/>
              </a:ext>
            </a:extLst>
          </p:cNvPr>
          <p:cNvSpPr>
            <a:spLocks noGrp="1"/>
          </p:cNvSpPr>
          <p:nvPr>
            <p:ph type="ftr" sz="quarter" idx="3"/>
          </p:nvPr>
        </p:nvSpPr>
        <p:spPr/>
        <p:txBody>
          <a:bodyPr/>
          <a:lstStyle/>
          <a:p>
            <a:r>
              <a:rPr lang="en-US" sz="800" dirty="0"/>
              <a:t>This booklet provides only a summary of your beneﬁts. All services described within are subject to the deﬁnitions, limitations and exclusions set forth in each insurance carrier's or provider's contract.</a:t>
            </a:r>
          </a:p>
        </p:txBody>
      </p:sp>
      <p:sp>
        <p:nvSpPr>
          <p:cNvPr id="2" name="Content Placeholder 2">
            <a:extLst>
              <a:ext uri="{FF2B5EF4-FFF2-40B4-BE49-F238E27FC236}">
                <a16:creationId xmlns:a16="http://schemas.microsoft.com/office/drawing/2014/main" id="{B4B7E983-2130-64AF-5D40-5B8AE9D943E3}"/>
              </a:ext>
            </a:extLst>
          </p:cNvPr>
          <p:cNvSpPr txBox="1">
            <a:spLocks/>
          </p:cNvSpPr>
          <p:nvPr/>
        </p:nvSpPr>
        <p:spPr>
          <a:xfrm>
            <a:off x="511242" y="5524250"/>
            <a:ext cx="6728844" cy="769441"/>
          </a:xfrm>
          <a:prstGeom prst="rect">
            <a:avLst/>
          </a:prstGeom>
        </p:spPr>
        <p:txBody>
          <a:bodyPr vert="horz" lIns="45720" tIns="45720" rIns="45720" bIns="45720" rtlCol="0">
            <a:spAutoFit/>
          </a:bodyPr>
          <a:lstStyle>
            <a:lvl1pPr marL="291465" indent="-291465" algn="l" defTabSz="388620" rtl="0" eaLnBrk="1" latinLnBrk="0" hangingPunct="1">
              <a:spcBef>
                <a:spcPts val="850"/>
              </a:spcBef>
              <a:spcAft>
                <a:spcPts val="0"/>
              </a:spcAft>
              <a:buClr>
                <a:srgbClr val="031675"/>
              </a:buClr>
              <a:buSzPct val="80000"/>
              <a:buFont typeface="Wingdings 3" charset="2"/>
              <a:buChar char=""/>
              <a:defRPr sz="1200" kern="1200">
                <a:solidFill>
                  <a:schemeClr val="tx1"/>
                </a:solidFill>
                <a:latin typeface="+mn-lt"/>
                <a:ea typeface="+mn-ea"/>
                <a:cs typeface="+mn-cs"/>
              </a:defRPr>
            </a:lvl1pPr>
            <a:lvl2pPr marL="631508" indent="-242888" algn="l" defTabSz="388620" rtl="0" eaLnBrk="1" latinLnBrk="0" hangingPunct="1">
              <a:spcBef>
                <a:spcPts val="850"/>
              </a:spcBef>
              <a:spcAft>
                <a:spcPts val="0"/>
              </a:spcAft>
              <a:buClr>
                <a:srgbClr val="031675"/>
              </a:buClr>
              <a:buSzPct val="80000"/>
              <a:buFont typeface="Wingdings 3" charset="2"/>
              <a:buChar char=""/>
              <a:defRPr sz="1100" kern="1200">
                <a:solidFill>
                  <a:schemeClr val="tx1"/>
                </a:solidFill>
                <a:latin typeface="+mn-lt"/>
                <a:ea typeface="+mn-ea"/>
                <a:cs typeface="+mn-cs"/>
              </a:defRPr>
            </a:lvl2pPr>
            <a:lvl3pPr marL="971550" indent="-194310" algn="l" defTabSz="388620" rtl="0" eaLnBrk="1" latinLnBrk="0" hangingPunct="1">
              <a:spcBef>
                <a:spcPts val="850"/>
              </a:spcBef>
              <a:spcAft>
                <a:spcPts val="0"/>
              </a:spcAft>
              <a:buClr>
                <a:srgbClr val="031675"/>
              </a:buClr>
              <a:buSzPct val="80000"/>
              <a:buFont typeface="Wingdings 3" charset="2"/>
              <a:buChar char=""/>
              <a:defRPr sz="1050" kern="1200">
                <a:solidFill>
                  <a:schemeClr val="tx1"/>
                </a:solidFill>
                <a:latin typeface="+mn-lt"/>
                <a:ea typeface="+mn-ea"/>
                <a:cs typeface="+mn-cs"/>
              </a:defRPr>
            </a:lvl3pPr>
            <a:lvl4pPr marL="1360170" indent="-194310" algn="l" defTabSz="388620" rtl="0" eaLnBrk="1" latinLnBrk="0" hangingPunct="1">
              <a:spcBef>
                <a:spcPts val="850"/>
              </a:spcBef>
              <a:spcAft>
                <a:spcPts val="0"/>
              </a:spcAft>
              <a:buClr>
                <a:srgbClr val="031675"/>
              </a:buClr>
              <a:buSzPct val="80000"/>
              <a:buFont typeface="Wingdings 3" charset="2"/>
              <a:buChar char=""/>
              <a:defRPr sz="900" kern="1200">
                <a:solidFill>
                  <a:schemeClr val="tx1"/>
                </a:solidFill>
                <a:latin typeface="+mn-lt"/>
                <a:ea typeface="+mn-ea"/>
                <a:cs typeface="+mn-cs"/>
              </a:defRPr>
            </a:lvl4pPr>
            <a:lvl5pPr marL="1748790" indent="-194310" algn="l" defTabSz="388620" rtl="0" eaLnBrk="1" latinLnBrk="0" hangingPunct="1">
              <a:spcBef>
                <a:spcPts val="850"/>
              </a:spcBef>
              <a:spcAft>
                <a:spcPts val="0"/>
              </a:spcAft>
              <a:buClr>
                <a:srgbClr val="031675"/>
              </a:buClr>
              <a:buSzPct val="80000"/>
              <a:buFont typeface="Wingdings 3" charset="2"/>
              <a:buChar char=""/>
              <a:defRPr sz="900" kern="1200">
                <a:solidFill>
                  <a:schemeClr val="tx1"/>
                </a:solidFill>
                <a:latin typeface="+mn-lt"/>
                <a:ea typeface="+mn-ea"/>
                <a:cs typeface="+mn-cs"/>
              </a:defRPr>
            </a:lvl5pPr>
            <a:lvl6pPr marL="213741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6pPr>
            <a:lvl7pPr marL="252603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7pPr>
            <a:lvl8pPr marL="291465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8pPr>
            <a:lvl9pPr marL="330327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9pPr>
          </a:lstStyle>
          <a:p>
            <a:pPr marL="0" indent="0">
              <a:spcBef>
                <a:spcPts val="0"/>
              </a:spcBef>
              <a:buFont typeface="Wingdings 3" charset="2"/>
              <a:buNone/>
            </a:pPr>
            <a:r>
              <a:rPr lang="en-US" sz="1100" dirty="0"/>
              <a:t>Long-term disability (LTD) is an additional benefit offered to extend your income due to an accident or illness beyond 90 days. </a:t>
            </a:r>
          </a:p>
          <a:p>
            <a:pPr marL="0" indent="0">
              <a:spcBef>
                <a:spcPts val="0"/>
              </a:spcBef>
              <a:buFont typeface="Wingdings 3" charset="2"/>
              <a:buNone/>
            </a:pPr>
            <a:endParaRPr lang="en-US" sz="1100" dirty="0"/>
          </a:p>
          <a:p>
            <a:pPr marL="0" indent="0">
              <a:spcBef>
                <a:spcPts val="0"/>
              </a:spcBef>
              <a:buFont typeface="Wingdings 3" charset="2"/>
              <a:buNone/>
            </a:pPr>
            <a:r>
              <a:rPr lang="en-US" sz="1100" dirty="0" err="1"/>
              <a:t>SYAND</a:t>
            </a:r>
            <a:r>
              <a:rPr lang="en-US" sz="1100" dirty="0"/>
              <a:t> provides employees with the LTD coverage through Guardian and the beneﬁt is </a:t>
            </a:r>
            <a:r>
              <a:rPr lang="en-US" sz="1100" b="1" dirty="0"/>
              <a:t>100% employer paid.</a:t>
            </a:r>
          </a:p>
        </p:txBody>
      </p:sp>
      <p:graphicFrame>
        <p:nvGraphicFramePr>
          <p:cNvPr id="9" name="Table 8">
            <a:extLst>
              <a:ext uri="{FF2B5EF4-FFF2-40B4-BE49-F238E27FC236}">
                <a16:creationId xmlns:a16="http://schemas.microsoft.com/office/drawing/2014/main" id="{41A5835B-584A-0062-2874-B874046D89F4}"/>
              </a:ext>
            </a:extLst>
          </p:cNvPr>
          <p:cNvGraphicFramePr>
            <a:graphicFrameLocks noGrp="1"/>
          </p:cNvGraphicFramePr>
          <p:nvPr>
            <p:extLst>
              <p:ext uri="{D42A27DB-BD31-4B8C-83A1-F6EECF244321}">
                <p14:modId xmlns:p14="http://schemas.microsoft.com/office/powerpoint/2010/main" val="1426702691"/>
              </p:ext>
            </p:extLst>
          </p:nvPr>
        </p:nvGraphicFramePr>
        <p:xfrm>
          <a:off x="1386432" y="6472268"/>
          <a:ext cx="4978464" cy="1269076"/>
        </p:xfrm>
        <a:graphic>
          <a:graphicData uri="http://schemas.openxmlformats.org/drawingml/2006/table">
            <a:tbl>
              <a:tblPr firstRow="1" bandRow="1">
                <a:tableStyleId>{F5AB1C69-6EDB-4FF4-983F-18BD219EF322}</a:tableStyleId>
              </a:tblPr>
              <a:tblGrid>
                <a:gridCol w="2481689">
                  <a:extLst>
                    <a:ext uri="{9D8B030D-6E8A-4147-A177-3AD203B41FA5}">
                      <a16:colId xmlns:a16="http://schemas.microsoft.com/office/drawing/2014/main" val="4228451959"/>
                    </a:ext>
                  </a:extLst>
                </a:gridCol>
                <a:gridCol w="2496775">
                  <a:extLst>
                    <a:ext uri="{9D8B030D-6E8A-4147-A177-3AD203B41FA5}">
                      <a16:colId xmlns:a16="http://schemas.microsoft.com/office/drawing/2014/main" val="991172103"/>
                    </a:ext>
                  </a:extLst>
                </a:gridCol>
              </a:tblGrid>
              <a:tr h="235942">
                <a:tc>
                  <a:txBody>
                    <a:bodyPr/>
                    <a:lstStyle/>
                    <a:p>
                      <a:pPr algn="ctr"/>
                      <a:r>
                        <a:rPr lang="en-US" sz="1000" b="1" dirty="0">
                          <a:solidFill>
                            <a:schemeClr val="bg1"/>
                          </a:solidFill>
                        </a:rPr>
                        <a:t>Plan Features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842"/>
                    </a:solidFill>
                  </a:tcPr>
                </a:tc>
                <a:tc>
                  <a:txBody>
                    <a:bodyPr/>
                    <a:lstStyle/>
                    <a:p>
                      <a:pPr algn="ctr"/>
                      <a:r>
                        <a:rPr lang="en-US" sz="1000" b="1" dirty="0">
                          <a:solidFill>
                            <a:schemeClr val="bg1"/>
                          </a:solidFill>
                        </a:rPr>
                        <a:t>Disability Benefits</a:t>
                      </a:r>
                      <a:endParaRPr lang="en-US" sz="1600" b="1" dirty="0">
                        <a:solidFill>
                          <a:schemeClr val="bg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842"/>
                    </a:solidFill>
                  </a:tcPr>
                </a:tc>
                <a:extLst>
                  <a:ext uri="{0D108BD9-81ED-4DB2-BD59-A6C34878D82A}">
                    <a16:rowId xmlns:a16="http://schemas.microsoft.com/office/drawing/2014/main" val="2190533395"/>
                  </a:ext>
                </a:extLst>
              </a:tr>
              <a:tr h="228792">
                <a:tc>
                  <a:txBody>
                    <a:bodyPr/>
                    <a:lstStyle/>
                    <a:p>
                      <a:pPr algn="ctr"/>
                      <a:r>
                        <a:rPr lang="en-US" sz="1000" b="1" dirty="0"/>
                        <a:t>Employee Benefits Begin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kern="1200" dirty="0">
                          <a:solidFill>
                            <a:schemeClr val="dk1"/>
                          </a:solidFill>
                          <a:latin typeface="+mn-lt"/>
                          <a:ea typeface="+mn-ea"/>
                          <a:cs typeface="+mn-cs"/>
                        </a:rPr>
                        <a:t>90 days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3838917"/>
                  </a:ext>
                </a:extLst>
              </a:tr>
              <a:tr h="231959">
                <a:tc>
                  <a:txBody>
                    <a:bodyPr/>
                    <a:lstStyle/>
                    <a:p>
                      <a:pPr algn="ctr"/>
                      <a:r>
                        <a:rPr lang="en-US" sz="1000" b="1" dirty="0"/>
                        <a:t>Employee Benefit Amount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t>60% of pre-disability monthly earnings</a:t>
                      </a:r>
                      <a:endParaRPr lang="en-US" sz="1600"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866627"/>
                  </a:ext>
                </a:extLst>
              </a:tr>
              <a:tr h="268778">
                <a:tc>
                  <a:txBody>
                    <a:bodyPr/>
                    <a:lstStyle/>
                    <a:p>
                      <a:pPr algn="ctr"/>
                      <a:r>
                        <a:rPr lang="en-US" sz="1000" b="1" dirty="0"/>
                        <a:t>Maximum Benefit Amount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t>$7,500 per month</a:t>
                      </a:r>
                      <a:endParaRPr lang="en-US" sz="1600"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1096278"/>
                  </a:ext>
                </a:extLst>
              </a:tr>
              <a:tr h="268778">
                <a:tc>
                  <a:txBody>
                    <a:bodyPr/>
                    <a:lstStyle/>
                    <a:p>
                      <a:pPr algn="ctr"/>
                      <a:r>
                        <a:rPr lang="en-US" sz="1000" b="1" dirty="0"/>
                        <a:t>Benefit Duration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lang="en-US" sz="1000" b="0" kern="1200" dirty="0">
                          <a:solidFill>
                            <a:schemeClr val="dk1"/>
                          </a:solidFill>
                          <a:latin typeface="+mn-lt"/>
                          <a:ea typeface="+mn-ea"/>
                          <a:cs typeface="+mn-cs"/>
                        </a:rPr>
                        <a:t>To age 65 ADEA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1480198"/>
                  </a:ext>
                </a:extLst>
              </a:tr>
            </a:tbl>
          </a:graphicData>
        </a:graphic>
      </p:graphicFrame>
      <p:sp>
        <p:nvSpPr>
          <p:cNvPr id="11" name="Title Placeholder 6">
            <a:extLst>
              <a:ext uri="{FF2B5EF4-FFF2-40B4-BE49-F238E27FC236}">
                <a16:creationId xmlns:a16="http://schemas.microsoft.com/office/drawing/2014/main" id="{144D46D8-0414-7DF9-11F4-4088F69FA5D0}"/>
              </a:ext>
            </a:extLst>
          </p:cNvPr>
          <p:cNvSpPr txBox="1">
            <a:spLocks/>
          </p:cNvSpPr>
          <p:nvPr/>
        </p:nvSpPr>
        <p:spPr>
          <a:xfrm>
            <a:off x="423795" y="4888129"/>
            <a:ext cx="6903739" cy="534987"/>
          </a:xfrm>
          <a:prstGeom prst="rect">
            <a:avLst/>
          </a:prstGeom>
        </p:spPr>
        <p:txBody>
          <a:bodyPr vert="horz" lIns="91440" tIns="45720" rIns="91440" bIns="45720" rtlCol="0" anchor="ctr">
            <a:normAutofit fontScale="92500" lnSpcReduction="20000"/>
          </a:bodyPr>
          <a:lstStyle>
            <a:lvl1pPr algn="ctr" defTabSz="388620" rtl="0" eaLnBrk="1" latinLnBrk="0" hangingPunct="1">
              <a:spcBef>
                <a:spcPct val="0"/>
              </a:spcBef>
              <a:buNone/>
              <a:defRPr sz="2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rgbClr val="001842"/>
                </a:solidFill>
                <a:latin typeface="Aptos Serif" panose="02020604070405020304" pitchFamily="18" charset="0"/>
                <a:cs typeface="Aptos Serif" panose="02020604070405020304" pitchFamily="18" charset="0"/>
              </a:rPr>
              <a:t>Long-Term Disability Insurance</a:t>
            </a:r>
          </a:p>
        </p:txBody>
      </p:sp>
      <p:sp>
        <p:nvSpPr>
          <p:cNvPr id="12" name="object 8">
            <a:extLst>
              <a:ext uri="{FF2B5EF4-FFF2-40B4-BE49-F238E27FC236}">
                <a16:creationId xmlns:a16="http://schemas.microsoft.com/office/drawing/2014/main" id="{B125D9D1-081E-1867-ECE6-BD1ED063610C}"/>
              </a:ext>
            </a:extLst>
          </p:cNvPr>
          <p:cNvSpPr txBox="1"/>
          <p:nvPr/>
        </p:nvSpPr>
        <p:spPr>
          <a:xfrm>
            <a:off x="511242" y="8050789"/>
            <a:ext cx="6728844" cy="1377432"/>
          </a:xfrm>
          <a:prstGeom prst="rect">
            <a:avLst/>
          </a:prstGeom>
          <a:solidFill>
            <a:schemeClr val="bg1">
              <a:lumMod val="85000"/>
            </a:schemeClr>
          </a:solidFill>
        </p:spPr>
        <p:txBody>
          <a:bodyPr vert="horz" wrap="square" lIns="45720" tIns="45720" rIns="45720" bIns="45720" rtlCol="0" anchor="ctr">
            <a:no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000" b="1" i="0" u="none" strike="noStrike" kern="0" cap="none" spc="0" normalizeH="0" baseline="0" noProof="0" dirty="0">
                <a:ln>
                  <a:noFill/>
                </a:ln>
                <a:solidFill>
                  <a:prstClr val="black">
                    <a:lumMod val="75000"/>
                    <a:lumOff val="25000"/>
                  </a:prstClr>
                </a:solidFill>
                <a:effectLst/>
                <a:uLnTx/>
                <a:uFillTx/>
                <a:cs typeface="Gill Sans MT"/>
              </a:rPr>
              <a:t>Pre-Existing Condition Limitations</a:t>
            </a:r>
          </a:p>
          <a:p>
            <a:pPr marL="0" marR="0" lvl="0" indent="0" defTabSz="914400" eaLnBrk="1" fontAlgn="auto" latinLnBrk="0" hangingPunct="1">
              <a:lnSpc>
                <a:spcPct val="90000"/>
              </a:lnSpc>
              <a:spcBef>
                <a:spcPts val="0"/>
              </a:spcBef>
              <a:spcAft>
                <a:spcPts val="0"/>
              </a:spcAft>
              <a:buClrTx/>
              <a:buSzTx/>
              <a:buFontTx/>
              <a:buNone/>
              <a:tabLst/>
              <a:defRPr/>
            </a:pPr>
            <a:r>
              <a:rPr kumimoji="0" lang="en-US" sz="900" i="0" u="none" strike="noStrike" kern="0" cap="none" spc="0" normalizeH="0" baseline="0" noProof="0" dirty="0">
                <a:ln>
                  <a:noFill/>
                </a:ln>
                <a:solidFill>
                  <a:prstClr val="black">
                    <a:lumMod val="75000"/>
                    <a:lumOff val="25000"/>
                  </a:prstClr>
                </a:solidFill>
                <a:effectLst/>
                <a:uLnTx/>
                <a:uFillTx/>
                <a:cs typeface="Gill Sans MT"/>
              </a:rPr>
              <a:t>The carrier will not pay benefits for any period of disability caused or contributed to by, or resulting from, a pre-existing condition. A “pre-existing condition” means any injury or sickness for which you incurred expenses, received medical treatment, care, or services, including diagnostic measures, took prescribed drugs or medicines, or for which a reasonable person would have consulted a physician within 6 months before your most recent effective date of insurance.</a:t>
            </a:r>
          </a:p>
          <a:p>
            <a:pPr marL="0" marR="0" lvl="0" indent="0" defTabSz="914400" eaLnBrk="1" fontAlgn="auto" latinLnBrk="0" hangingPunct="1">
              <a:lnSpc>
                <a:spcPct val="90000"/>
              </a:lnSpc>
              <a:spcBef>
                <a:spcPts val="0"/>
              </a:spcBef>
              <a:spcAft>
                <a:spcPts val="0"/>
              </a:spcAft>
              <a:buClrTx/>
              <a:buSzTx/>
              <a:buFontTx/>
              <a:buNone/>
              <a:tabLst/>
              <a:defRPr/>
            </a:pPr>
            <a:endParaRPr kumimoji="0" lang="en-US" sz="900" i="0" u="none" strike="noStrike" kern="0" cap="none" spc="0" normalizeH="0" baseline="0" noProof="0" dirty="0">
              <a:ln>
                <a:noFill/>
              </a:ln>
              <a:solidFill>
                <a:prstClr val="black">
                  <a:lumMod val="75000"/>
                  <a:lumOff val="25000"/>
                </a:prstClr>
              </a:solidFill>
              <a:effectLst/>
              <a:uLnTx/>
              <a:uFillTx/>
              <a:cs typeface="Gill Sans MT"/>
            </a:endParaRPr>
          </a:p>
          <a:p>
            <a:pPr marL="0" marR="0" lvl="0" indent="0" defTabSz="914400" eaLnBrk="1" fontAlgn="auto" latinLnBrk="0" hangingPunct="1">
              <a:lnSpc>
                <a:spcPct val="90000"/>
              </a:lnSpc>
              <a:spcBef>
                <a:spcPts val="0"/>
              </a:spcBef>
              <a:spcAft>
                <a:spcPts val="0"/>
              </a:spcAft>
              <a:buClrTx/>
              <a:buSzTx/>
              <a:buFontTx/>
              <a:buNone/>
              <a:tabLst/>
              <a:defRPr/>
            </a:pPr>
            <a:r>
              <a:rPr kumimoji="0" lang="en-US" sz="900" i="0" u="none" strike="noStrike" kern="0" cap="none" spc="0" normalizeH="0" baseline="0" noProof="0" dirty="0">
                <a:ln>
                  <a:noFill/>
                </a:ln>
                <a:solidFill>
                  <a:prstClr val="black">
                    <a:lumMod val="75000"/>
                    <a:lumOff val="25000"/>
                  </a:prstClr>
                </a:solidFill>
                <a:effectLst/>
                <a:uLnTx/>
                <a:uFillTx/>
                <a:cs typeface="Gill Sans MT"/>
              </a:rPr>
              <a:t>The pre-existing condition limitation will apply to any added or increased benefits. This limitation will not apply to a period of disability that begins after you are covered for at least 24 months after your most recent effective date of insurance or the effective date of any added or increased benefits.</a:t>
            </a:r>
          </a:p>
        </p:txBody>
      </p:sp>
    </p:spTree>
    <p:extLst>
      <p:ext uri="{BB962C8B-B14F-4D97-AF65-F5344CB8AC3E}">
        <p14:creationId xmlns:p14="http://schemas.microsoft.com/office/powerpoint/2010/main" val="1538684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161C48-63EA-C101-018A-8A583FE36766}"/>
              </a:ext>
            </a:extLst>
          </p:cNvPr>
          <p:cNvSpPr txBox="1">
            <a:spLocks/>
          </p:cNvSpPr>
          <p:nvPr/>
        </p:nvSpPr>
        <p:spPr>
          <a:xfrm>
            <a:off x="523748" y="5803638"/>
            <a:ext cx="6729984" cy="600164"/>
          </a:xfrm>
          <a:prstGeom prst="rect">
            <a:avLst/>
          </a:prstGeom>
        </p:spPr>
        <p:txBody>
          <a:bodyPr vert="horz" lIns="45720" tIns="45720" rIns="45720" bIns="45720" rtlCol="0">
            <a:spAutoFit/>
          </a:bodyPr>
          <a:lstStyle>
            <a:lvl1pPr marL="291465" indent="-291465" algn="l" defTabSz="388620" rtl="0" eaLnBrk="1" latinLnBrk="0" hangingPunct="1">
              <a:spcBef>
                <a:spcPts val="850"/>
              </a:spcBef>
              <a:spcAft>
                <a:spcPts val="0"/>
              </a:spcAft>
              <a:buClr>
                <a:srgbClr val="031675"/>
              </a:buClr>
              <a:buSzPct val="80000"/>
              <a:buFont typeface="Wingdings 3" charset="2"/>
              <a:buChar char=""/>
              <a:defRPr sz="1200" kern="1200">
                <a:solidFill>
                  <a:schemeClr val="tx1"/>
                </a:solidFill>
                <a:latin typeface="+mn-lt"/>
                <a:ea typeface="+mn-ea"/>
                <a:cs typeface="+mn-cs"/>
              </a:defRPr>
            </a:lvl1pPr>
            <a:lvl2pPr marL="631508" indent="-242888" algn="l" defTabSz="388620" rtl="0" eaLnBrk="1" latinLnBrk="0" hangingPunct="1">
              <a:spcBef>
                <a:spcPts val="850"/>
              </a:spcBef>
              <a:spcAft>
                <a:spcPts val="0"/>
              </a:spcAft>
              <a:buClr>
                <a:srgbClr val="031675"/>
              </a:buClr>
              <a:buSzPct val="80000"/>
              <a:buFont typeface="Wingdings 3" charset="2"/>
              <a:buChar char=""/>
              <a:defRPr sz="1100" kern="1200">
                <a:solidFill>
                  <a:schemeClr val="tx1"/>
                </a:solidFill>
                <a:latin typeface="+mn-lt"/>
                <a:ea typeface="+mn-ea"/>
                <a:cs typeface="+mn-cs"/>
              </a:defRPr>
            </a:lvl2pPr>
            <a:lvl3pPr marL="971550" indent="-194310" algn="l" defTabSz="388620" rtl="0" eaLnBrk="1" latinLnBrk="0" hangingPunct="1">
              <a:spcBef>
                <a:spcPts val="850"/>
              </a:spcBef>
              <a:spcAft>
                <a:spcPts val="0"/>
              </a:spcAft>
              <a:buClr>
                <a:srgbClr val="031675"/>
              </a:buClr>
              <a:buSzPct val="80000"/>
              <a:buFont typeface="Wingdings 3" charset="2"/>
              <a:buChar char=""/>
              <a:defRPr sz="1050" kern="1200">
                <a:solidFill>
                  <a:schemeClr val="tx1"/>
                </a:solidFill>
                <a:latin typeface="+mn-lt"/>
                <a:ea typeface="+mn-ea"/>
                <a:cs typeface="+mn-cs"/>
              </a:defRPr>
            </a:lvl3pPr>
            <a:lvl4pPr marL="1360170" indent="-194310" algn="l" defTabSz="388620" rtl="0" eaLnBrk="1" latinLnBrk="0" hangingPunct="1">
              <a:spcBef>
                <a:spcPts val="850"/>
              </a:spcBef>
              <a:spcAft>
                <a:spcPts val="0"/>
              </a:spcAft>
              <a:buClr>
                <a:srgbClr val="031675"/>
              </a:buClr>
              <a:buSzPct val="80000"/>
              <a:buFont typeface="Wingdings 3" charset="2"/>
              <a:buChar char=""/>
              <a:defRPr sz="900" kern="1200">
                <a:solidFill>
                  <a:schemeClr val="tx1"/>
                </a:solidFill>
                <a:latin typeface="+mn-lt"/>
                <a:ea typeface="+mn-ea"/>
                <a:cs typeface="+mn-cs"/>
              </a:defRPr>
            </a:lvl4pPr>
            <a:lvl5pPr marL="1748790" indent="-194310" algn="l" defTabSz="388620" rtl="0" eaLnBrk="1" latinLnBrk="0" hangingPunct="1">
              <a:spcBef>
                <a:spcPts val="850"/>
              </a:spcBef>
              <a:spcAft>
                <a:spcPts val="0"/>
              </a:spcAft>
              <a:buClr>
                <a:srgbClr val="031675"/>
              </a:buClr>
              <a:buSzPct val="80000"/>
              <a:buFont typeface="Wingdings 3" charset="2"/>
              <a:buChar char=""/>
              <a:defRPr sz="900" kern="1200">
                <a:solidFill>
                  <a:schemeClr val="tx1"/>
                </a:solidFill>
                <a:latin typeface="+mn-lt"/>
                <a:ea typeface="+mn-ea"/>
                <a:cs typeface="+mn-cs"/>
              </a:defRPr>
            </a:lvl5pPr>
            <a:lvl6pPr marL="213741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6pPr>
            <a:lvl7pPr marL="252603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7pPr>
            <a:lvl8pPr marL="291465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8pPr>
            <a:lvl9pPr marL="330327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9pPr>
          </a:lstStyle>
          <a:p>
            <a:pPr marL="0" indent="0">
              <a:spcBef>
                <a:spcPts val="0"/>
              </a:spcBef>
              <a:buFont typeface="Wingdings 3" charset="2"/>
              <a:buNone/>
            </a:pPr>
            <a:r>
              <a:rPr lang="en-US" sz="1100" dirty="0"/>
              <a:t>With voluntary life insurance, you pay a monthly premium and then your beneﬁciaries receive a guaranteed amount in the event of your death. Voluntary life benefits are available at an affordable cost to you and your family. </a:t>
            </a:r>
          </a:p>
        </p:txBody>
      </p:sp>
      <p:graphicFrame>
        <p:nvGraphicFramePr>
          <p:cNvPr id="4" name="Table 3">
            <a:extLst>
              <a:ext uri="{FF2B5EF4-FFF2-40B4-BE49-F238E27FC236}">
                <a16:creationId xmlns:a16="http://schemas.microsoft.com/office/drawing/2014/main" id="{C53E20F2-A36A-AF72-BA31-79567F48550A}"/>
              </a:ext>
            </a:extLst>
          </p:cNvPr>
          <p:cNvGraphicFramePr>
            <a:graphicFrameLocks noGrp="1"/>
          </p:cNvGraphicFramePr>
          <p:nvPr>
            <p:extLst>
              <p:ext uri="{D42A27DB-BD31-4B8C-83A1-F6EECF244321}">
                <p14:modId xmlns:p14="http://schemas.microsoft.com/office/powerpoint/2010/main" val="1245597788"/>
              </p:ext>
            </p:extLst>
          </p:nvPr>
        </p:nvGraphicFramePr>
        <p:xfrm>
          <a:off x="1311793" y="6453522"/>
          <a:ext cx="5048788" cy="2726366"/>
        </p:xfrm>
        <a:graphic>
          <a:graphicData uri="http://schemas.openxmlformats.org/drawingml/2006/table">
            <a:tbl>
              <a:tblPr firstRow="1" bandRow="1">
                <a:tableStyleId>{F5AB1C69-6EDB-4FF4-983F-18BD219EF322}</a:tableStyleId>
              </a:tblPr>
              <a:tblGrid>
                <a:gridCol w="1609949">
                  <a:extLst>
                    <a:ext uri="{9D8B030D-6E8A-4147-A177-3AD203B41FA5}">
                      <a16:colId xmlns:a16="http://schemas.microsoft.com/office/drawing/2014/main" val="4228451959"/>
                    </a:ext>
                  </a:extLst>
                </a:gridCol>
                <a:gridCol w="840605">
                  <a:extLst>
                    <a:ext uri="{9D8B030D-6E8A-4147-A177-3AD203B41FA5}">
                      <a16:colId xmlns:a16="http://schemas.microsoft.com/office/drawing/2014/main" val="1014767082"/>
                    </a:ext>
                  </a:extLst>
                </a:gridCol>
                <a:gridCol w="2598234">
                  <a:extLst>
                    <a:ext uri="{9D8B030D-6E8A-4147-A177-3AD203B41FA5}">
                      <a16:colId xmlns:a16="http://schemas.microsoft.com/office/drawing/2014/main" val="690637864"/>
                    </a:ext>
                  </a:extLst>
                </a:gridCol>
              </a:tblGrid>
              <a:tr h="238560">
                <a:tc>
                  <a:txBody>
                    <a:bodyPr/>
                    <a:lstStyle/>
                    <a:p>
                      <a:pPr algn="ctr"/>
                      <a:r>
                        <a:rPr lang="en-US" sz="1000" b="1" dirty="0">
                          <a:solidFill>
                            <a:schemeClr val="bg1"/>
                          </a:solidFill>
                        </a:rPr>
                        <a:t>Plan Features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842"/>
                    </a:solidFill>
                  </a:tcPr>
                </a:tc>
                <a:tc gridSpan="2">
                  <a:txBody>
                    <a:bodyPr/>
                    <a:lstStyle/>
                    <a:p>
                      <a:pPr algn="ctr"/>
                      <a:r>
                        <a:rPr lang="en-US" sz="1000" b="1" dirty="0">
                          <a:solidFill>
                            <a:schemeClr val="bg1"/>
                          </a:solidFill>
                        </a:rPr>
                        <a:t>Basic Life – Voluntary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842"/>
                    </a:solidFill>
                  </a:tcPr>
                </a:tc>
                <a:tc hMerge="1">
                  <a:txBody>
                    <a:bodyPr/>
                    <a:lstStyle/>
                    <a:p>
                      <a:pPr algn="ctr"/>
                      <a:r>
                        <a:rPr lang="en-US" sz="1050" b="1">
                          <a:solidFill>
                            <a:srgbClr val="FFCC00"/>
                          </a:solidFill>
                        </a:rPr>
                        <a:t>Basic Life - Group</a:t>
                      </a:r>
                      <a:endParaRPr lang="en-US" sz="1050" b="1" dirty="0">
                        <a:solidFill>
                          <a:srgbClr val="FFCC00"/>
                        </a:solidFill>
                      </a:endParaRPr>
                    </a:p>
                  </a:txBody>
                  <a:tcPr marL="45720" marR="45720" anchor="ctr">
                    <a:solidFill>
                      <a:srgbClr val="031675"/>
                    </a:solidFill>
                  </a:tcPr>
                </a:tc>
                <a:extLst>
                  <a:ext uri="{0D108BD9-81ED-4DB2-BD59-A6C34878D82A}">
                    <a16:rowId xmlns:a16="http://schemas.microsoft.com/office/drawing/2014/main" val="2190533395"/>
                  </a:ext>
                </a:extLst>
              </a:tr>
              <a:tr h="341078">
                <a:tc>
                  <a:txBody>
                    <a:bodyPr/>
                    <a:lstStyle/>
                    <a:p>
                      <a:pPr algn="ctr"/>
                      <a:r>
                        <a:rPr lang="en-US" sz="1000" b="1" dirty="0"/>
                        <a:t>Employee benefit amount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90000"/>
                        </a:lnSpc>
                        <a:spcBef>
                          <a:spcPts val="0"/>
                        </a:spcBef>
                      </a:pPr>
                      <a:r>
                        <a:rPr lang="en-US" sz="1000" b="0" dirty="0"/>
                        <a:t>Increments of $10,000 up to $200,000</a:t>
                      </a:r>
                    </a:p>
                    <a:p>
                      <a:pPr algn="ctr">
                        <a:lnSpc>
                          <a:spcPct val="90000"/>
                        </a:lnSpc>
                        <a:spcBef>
                          <a:spcPts val="0"/>
                        </a:spcBef>
                      </a:pPr>
                      <a:r>
                        <a:rPr lang="en-US" sz="1000" b="1" dirty="0"/>
                        <a:t>Guaranteed Issue</a:t>
                      </a:r>
                      <a:r>
                        <a:rPr lang="en-US" sz="1000" b="0" dirty="0"/>
                        <a:t>: </a:t>
                      </a:r>
                      <a:r>
                        <a:rPr lang="en-US" sz="1000" b="1" dirty="0"/>
                        <a:t>$150,000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r>
                        <a:rPr lang="en-US" sz="1000" b="0" dirty="0"/>
                        <a:t>Increments of $10,000 up to $500,000, not to exceed 5 times annual salary</a:t>
                      </a:r>
                    </a:p>
                    <a:p>
                      <a:pPr algn="ctr"/>
                      <a:r>
                        <a:rPr lang="en-US" sz="1000" b="1" dirty="0"/>
                        <a:t>Guaranteed Issue</a:t>
                      </a:r>
                      <a:r>
                        <a:rPr lang="en-US" sz="1000" b="0" dirty="0"/>
                        <a:t>: 5 times annual salary, up to </a:t>
                      </a:r>
                      <a:r>
                        <a:rPr lang="en-US" sz="1000" b="1" dirty="0"/>
                        <a:t>$150,000</a:t>
                      </a:r>
                    </a:p>
                  </a:txBody>
                  <a:tcPr marL="45720" marR="45720" anchor="ctr"/>
                </a:tc>
                <a:extLst>
                  <a:ext uri="{0D108BD9-81ED-4DB2-BD59-A6C34878D82A}">
                    <a16:rowId xmlns:a16="http://schemas.microsoft.com/office/drawing/2014/main" val="1243838917"/>
                  </a:ext>
                </a:extLst>
              </a:tr>
              <a:tr h="237665">
                <a:tc>
                  <a:txBody>
                    <a:bodyPr/>
                    <a:lstStyle/>
                    <a:p>
                      <a:pPr algn="ctr"/>
                      <a:r>
                        <a:rPr lang="en-US" sz="1000" b="1" dirty="0" err="1"/>
                        <a:t>AD&amp;D</a:t>
                      </a:r>
                      <a:r>
                        <a:rPr lang="en-US" sz="1000" b="1" dirty="0"/>
                        <a:t> benefit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Bef>
                          <a:spcPts val="0"/>
                        </a:spcBef>
                      </a:pPr>
                      <a:r>
                        <a:rPr lang="en-US" sz="1000" b="0" dirty="0"/>
                        <a:t>Equal to the amount of voluntary life insurance</a:t>
                      </a:r>
                      <a:endParaRPr lang="en-US" sz="1000" b="1"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r>
                        <a:rPr lang="en-US" sz="1000" b="0"/>
                        <a:t>Equal to the amount of voluntary life insurance</a:t>
                      </a:r>
                      <a:endParaRPr lang="en-US" sz="1000" b="1" dirty="0"/>
                    </a:p>
                  </a:txBody>
                  <a:tcPr marL="45720" marR="45720" anchor="ctr"/>
                </a:tc>
                <a:extLst>
                  <a:ext uri="{0D108BD9-81ED-4DB2-BD59-A6C34878D82A}">
                    <a16:rowId xmlns:a16="http://schemas.microsoft.com/office/drawing/2014/main" val="258866627"/>
                  </a:ext>
                </a:extLst>
              </a:tr>
              <a:tr h="354043">
                <a:tc>
                  <a:txBody>
                    <a:bodyPr/>
                    <a:lstStyle/>
                    <a:p>
                      <a:pPr algn="ctr"/>
                      <a:r>
                        <a:rPr lang="en-US" sz="1000" b="1" dirty="0"/>
                        <a:t>Spouse benefit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90000"/>
                        </a:lnSpc>
                        <a:spcBef>
                          <a:spcPts val="0"/>
                        </a:spcBef>
                      </a:pPr>
                      <a:r>
                        <a:rPr lang="en-US" sz="1000" b="0" dirty="0"/>
                        <a:t>Up to $100,000, not to exceed 100% of Employee benefit</a:t>
                      </a:r>
                    </a:p>
                    <a:p>
                      <a:pPr algn="ctr">
                        <a:lnSpc>
                          <a:spcPct val="90000"/>
                        </a:lnSpc>
                        <a:spcBef>
                          <a:spcPts val="0"/>
                        </a:spcBef>
                      </a:pPr>
                      <a:r>
                        <a:rPr lang="en-US" sz="1000" b="1" dirty="0"/>
                        <a:t>Guaranteed Issue</a:t>
                      </a:r>
                      <a:r>
                        <a:rPr lang="en-US" sz="1000" b="0" dirty="0"/>
                        <a:t>: </a:t>
                      </a:r>
                      <a:r>
                        <a:rPr lang="en-US" sz="1000" b="1" dirty="0"/>
                        <a:t>$25,000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r>
                        <a:rPr lang="en-US" sz="1000" b="0" dirty="0"/>
                        <a:t>Increments of $10,000 up to $150,000, not to exceed 100% of Employee benefit</a:t>
                      </a:r>
                    </a:p>
                    <a:p>
                      <a:pPr algn="ctr"/>
                      <a:r>
                        <a:rPr lang="en-US" sz="1000" b="1" dirty="0"/>
                        <a:t>Guaranteed Issue</a:t>
                      </a:r>
                      <a:r>
                        <a:rPr lang="en-US" sz="1000" b="0" dirty="0"/>
                        <a:t>: 100% of employee’s benefit up to </a:t>
                      </a:r>
                      <a:r>
                        <a:rPr lang="en-US" sz="1000" b="1" dirty="0"/>
                        <a:t>$30,000</a:t>
                      </a:r>
                    </a:p>
                  </a:txBody>
                  <a:tcPr marL="45720" marR="45720" anchor="ctr"/>
                </a:tc>
                <a:extLst>
                  <a:ext uri="{0D108BD9-81ED-4DB2-BD59-A6C34878D82A}">
                    <a16:rowId xmlns:a16="http://schemas.microsoft.com/office/drawing/2014/main" val="2159231842"/>
                  </a:ext>
                </a:extLst>
              </a:tr>
              <a:tr h="263236">
                <a:tc>
                  <a:txBody>
                    <a:bodyPr/>
                    <a:lstStyle/>
                    <a:p>
                      <a:pPr algn="ctr"/>
                      <a:r>
                        <a:rPr lang="en-US" sz="1000" b="1" dirty="0"/>
                        <a:t>Dependent benefit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000" b="0" dirty="0"/>
                        <a:t>Benefit of $10,000</a:t>
                      </a:r>
                      <a:endParaRPr lang="en-US" sz="1000" b="1"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r>
                        <a:rPr lang="en-US" sz="1000" b="0" dirty="0"/>
                        <a:t>Benefit of $10,000</a:t>
                      </a:r>
                    </a:p>
                  </a:txBody>
                  <a:tcPr marL="45720" marR="45720" anchor="ctr"/>
                </a:tc>
                <a:extLst>
                  <a:ext uri="{0D108BD9-81ED-4DB2-BD59-A6C34878D82A}">
                    <a16:rowId xmlns:a16="http://schemas.microsoft.com/office/drawing/2014/main" val="79788602"/>
                  </a:ext>
                </a:extLst>
              </a:tr>
              <a:tr h="263236">
                <a:tc gridSpan="3">
                  <a:txBody>
                    <a:bodyPr/>
                    <a:lstStyle/>
                    <a:p>
                      <a:pPr algn="ctr"/>
                      <a:r>
                        <a:rPr lang="en-US" sz="1000" b="1" dirty="0">
                          <a:solidFill>
                            <a:schemeClr val="bg1"/>
                          </a:solidFill>
                        </a:rPr>
                        <a:t>The following shows how much benefits are reduced at certain ages. </a:t>
                      </a:r>
                      <a:endParaRPr lang="en-US" sz="1600" b="1" dirty="0">
                        <a:solidFill>
                          <a:schemeClr val="bg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842"/>
                    </a:solidFill>
                  </a:tcPr>
                </a:tc>
                <a:tc hMerge="1">
                  <a:txBody>
                    <a:bodyPr/>
                    <a:lstStyle/>
                    <a:p>
                      <a:endParaRPr lang="en-US"/>
                    </a:p>
                  </a:txBody>
                  <a:tcPr/>
                </a:tc>
                <a:tc hMerge="1">
                  <a:txBody>
                    <a:bodyPr/>
                    <a:lstStyle/>
                    <a:p>
                      <a:pPr algn="ctr"/>
                      <a:endParaRPr lang="en-US" sz="1600" b="1" dirty="0">
                        <a:solidFill>
                          <a:srgbClr val="FFCC00"/>
                        </a:solidFill>
                      </a:endParaRPr>
                    </a:p>
                  </a:txBody>
                  <a:tcPr marL="45720" marR="45720" anchor="ctr">
                    <a:solidFill>
                      <a:srgbClr val="031675"/>
                    </a:solidFill>
                  </a:tcPr>
                </a:tc>
                <a:extLst>
                  <a:ext uri="{0D108BD9-81ED-4DB2-BD59-A6C34878D82A}">
                    <a16:rowId xmlns:a16="http://schemas.microsoft.com/office/drawing/2014/main" val="3421025473"/>
                  </a:ext>
                </a:extLst>
              </a:tr>
              <a:tr h="245827">
                <a:tc gridSpan="2">
                  <a:txBody>
                    <a:bodyPr/>
                    <a:lstStyle/>
                    <a:p>
                      <a:pPr algn="ctr"/>
                      <a:r>
                        <a:rPr lang="en-US" sz="1000" b="1" dirty="0"/>
                        <a:t>Age band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b="1" dirty="0"/>
                    </a:p>
                  </a:txBody>
                  <a:tcPr marL="45720" marR="45720" anchor="ctr"/>
                </a:tc>
                <a:tc>
                  <a:txBody>
                    <a:bodyPr/>
                    <a:lstStyle/>
                    <a:p>
                      <a:pPr algn="ctr"/>
                      <a:r>
                        <a:rPr lang="en-US" sz="1000" b="1" kern="1200" dirty="0">
                          <a:solidFill>
                            <a:schemeClr val="dk1"/>
                          </a:solidFill>
                          <a:latin typeface="+mn-lt"/>
                          <a:ea typeface="+mn-ea"/>
                          <a:cs typeface="+mn-cs"/>
                        </a:rPr>
                        <a:t>Benefit reduction</a:t>
                      </a:r>
                      <a:endParaRPr lang="en-US" sz="1000" b="1"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1341780"/>
                  </a:ext>
                </a:extLst>
              </a:tr>
              <a:tr h="245409">
                <a:tc gridSpan="2">
                  <a:txBody>
                    <a:bodyPr/>
                    <a:lstStyle/>
                    <a:p>
                      <a:pPr algn="ctr"/>
                      <a:r>
                        <a:rPr lang="en-US" sz="1000" b="0" dirty="0"/>
                        <a:t>65 years old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b="0" dirty="0"/>
                    </a:p>
                  </a:txBody>
                  <a:tcPr marL="45720" marR="45720" anchor="ctr"/>
                </a:tc>
                <a:tc>
                  <a:txBody>
                    <a:bodyPr/>
                    <a:lstStyle/>
                    <a:p>
                      <a:pPr algn="ctr"/>
                      <a:r>
                        <a:rPr lang="en-US" sz="1000" b="0" kern="1200" dirty="0">
                          <a:solidFill>
                            <a:schemeClr val="dk1"/>
                          </a:solidFill>
                          <a:latin typeface="+mn-lt"/>
                          <a:ea typeface="+mn-ea"/>
                          <a:cs typeface="+mn-cs"/>
                        </a:rPr>
                        <a:t>35%</a:t>
                      </a:r>
                      <a:endParaRPr lang="en-US" sz="1000" b="0"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1096278"/>
                  </a:ext>
                </a:extLst>
              </a:tr>
              <a:tr h="233238">
                <a:tc gridSpan="2">
                  <a:txBody>
                    <a:bodyPr/>
                    <a:lstStyle/>
                    <a:p>
                      <a:pPr algn="ctr"/>
                      <a:r>
                        <a:rPr lang="en-US" sz="1000" b="0" dirty="0"/>
                        <a:t>70 years old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b="0" dirty="0"/>
                    </a:p>
                  </a:txBody>
                  <a:tcPr marL="45720" marR="45720" anchor="ctr"/>
                </a:tc>
                <a:tc>
                  <a:txBody>
                    <a:bodyPr/>
                    <a:lstStyle/>
                    <a:p>
                      <a:pPr algn="ctr"/>
                      <a:r>
                        <a:rPr lang="en-US" sz="1000" b="0" kern="1200" dirty="0">
                          <a:solidFill>
                            <a:schemeClr val="dk1"/>
                          </a:solidFill>
                          <a:latin typeface="+mn-lt"/>
                          <a:ea typeface="+mn-ea"/>
                          <a:cs typeface="+mn-cs"/>
                        </a:rPr>
                        <a:t>60%</a:t>
                      </a:r>
                      <a:endParaRPr lang="en-US" sz="1000" b="0"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4287430"/>
                  </a:ext>
                </a:extLst>
              </a:tr>
              <a:tr h="233238">
                <a:tc gridSpan="2">
                  <a:txBody>
                    <a:bodyPr/>
                    <a:lstStyle/>
                    <a:p>
                      <a:pPr algn="ctr"/>
                      <a:r>
                        <a:rPr lang="en-US" sz="1000" b="0" dirty="0"/>
                        <a:t>75 years old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ctr"/>
                      <a:r>
                        <a:rPr lang="en-US" sz="1000" b="0" dirty="0"/>
                        <a:t>75%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1265388"/>
                  </a:ext>
                </a:extLst>
              </a:tr>
            </a:tbl>
          </a:graphicData>
        </a:graphic>
      </p:graphicFrame>
      <p:sp>
        <p:nvSpPr>
          <p:cNvPr id="6" name="Content Placeholder 2">
            <a:extLst>
              <a:ext uri="{FF2B5EF4-FFF2-40B4-BE49-F238E27FC236}">
                <a16:creationId xmlns:a16="http://schemas.microsoft.com/office/drawing/2014/main" id="{6C4571F9-82FE-84C4-977A-F1255C29910D}"/>
              </a:ext>
            </a:extLst>
          </p:cNvPr>
          <p:cNvSpPr txBox="1">
            <a:spLocks/>
          </p:cNvSpPr>
          <p:nvPr/>
        </p:nvSpPr>
        <p:spPr>
          <a:xfrm>
            <a:off x="1062080" y="9160176"/>
            <a:ext cx="5548215" cy="269027"/>
          </a:xfrm>
          <a:prstGeom prst="rect">
            <a:avLst/>
          </a:prstGeom>
        </p:spPr>
        <p:txBody>
          <a:bodyPr vert="horz" lIns="45720" tIns="45720" rIns="45720" bIns="45720" rtlCol="0">
            <a:normAutofit/>
          </a:bodyPr>
          <a:lstStyle>
            <a:lvl1pPr marL="291465" indent="-291465" algn="l" defTabSz="388620" rtl="0" eaLnBrk="1" latinLnBrk="0" hangingPunct="1">
              <a:spcBef>
                <a:spcPts val="850"/>
              </a:spcBef>
              <a:spcAft>
                <a:spcPts val="0"/>
              </a:spcAft>
              <a:buClr>
                <a:srgbClr val="031675"/>
              </a:buClr>
              <a:buSzPct val="80000"/>
              <a:buFont typeface="Wingdings 3" charset="2"/>
              <a:buChar char=""/>
              <a:defRPr sz="1200" kern="1200">
                <a:solidFill>
                  <a:schemeClr val="tx1"/>
                </a:solidFill>
                <a:latin typeface="+mn-lt"/>
                <a:ea typeface="+mn-ea"/>
                <a:cs typeface="+mn-cs"/>
              </a:defRPr>
            </a:lvl1pPr>
            <a:lvl2pPr marL="631508" indent="-242888" algn="l" defTabSz="388620" rtl="0" eaLnBrk="1" latinLnBrk="0" hangingPunct="1">
              <a:spcBef>
                <a:spcPts val="850"/>
              </a:spcBef>
              <a:spcAft>
                <a:spcPts val="0"/>
              </a:spcAft>
              <a:buClr>
                <a:srgbClr val="031675"/>
              </a:buClr>
              <a:buSzPct val="80000"/>
              <a:buFont typeface="Wingdings 3" charset="2"/>
              <a:buChar char=""/>
              <a:defRPr sz="1100" kern="1200">
                <a:solidFill>
                  <a:schemeClr val="tx1"/>
                </a:solidFill>
                <a:latin typeface="+mn-lt"/>
                <a:ea typeface="+mn-ea"/>
                <a:cs typeface="+mn-cs"/>
              </a:defRPr>
            </a:lvl2pPr>
            <a:lvl3pPr marL="971550" indent="-194310" algn="l" defTabSz="388620" rtl="0" eaLnBrk="1" latinLnBrk="0" hangingPunct="1">
              <a:spcBef>
                <a:spcPts val="850"/>
              </a:spcBef>
              <a:spcAft>
                <a:spcPts val="0"/>
              </a:spcAft>
              <a:buClr>
                <a:srgbClr val="031675"/>
              </a:buClr>
              <a:buSzPct val="80000"/>
              <a:buFont typeface="Wingdings 3" charset="2"/>
              <a:buChar char=""/>
              <a:defRPr sz="1050" kern="1200">
                <a:solidFill>
                  <a:schemeClr val="tx1"/>
                </a:solidFill>
                <a:latin typeface="+mn-lt"/>
                <a:ea typeface="+mn-ea"/>
                <a:cs typeface="+mn-cs"/>
              </a:defRPr>
            </a:lvl3pPr>
            <a:lvl4pPr marL="1360170" indent="-194310" algn="l" defTabSz="388620" rtl="0" eaLnBrk="1" latinLnBrk="0" hangingPunct="1">
              <a:spcBef>
                <a:spcPts val="850"/>
              </a:spcBef>
              <a:spcAft>
                <a:spcPts val="0"/>
              </a:spcAft>
              <a:buClr>
                <a:srgbClr val="031675"/>
              </a:buClr>
              <a:buSzPct val="80000"/>
              <a:buFont typeface="Wingdings 3" charset="2"/>
              <a:buChar char=""/>
              <a:defRPr sz="900" kern="1200">
                <a:solidFill>
                  <a:schemeClr val="tx1"/>
                </a:solidFill>
                <a:latin typeface="+mn-lt"/>
                <a:ea typeface="+mn-ea"/>
                <a:cs typeface="+mn-cs"/>
              </a:defRPr>
            </a:lvl4pPr>
            <a:lvl5pPr marL="1748790" indent="-194310" algn="l" defTabSz="388620" rtl="0" eaLnBrk="1" latinLnBrk="0" hangingPunct="1">
              <a:spcBef>
                <a:spcPts val="850"/>
              </a:spcBef>
              <a:spcAft>
                <a:spcPts val="0"/>
              </a:spcAft>
              <a:buClr>
                <a:srgbClr val="031675"/>
              </a:buClr>
              <a:buSzPct val="80000"/>
              <a:buFont typeface="Wingdings 3" charset="2"/>
              <a:buChar char=""/>
              <a:defRPr sz="900" kern="1200">
                <a:solidFill>
                  <a:schemeClr val="tx1"/>
                </a:solidFill>
                <a:latin typeface="+mn-lt"/>
                <a:ea typeface="+mn-ea"/>
                <a:cs typeface="+mn-cs"/>
              </a:defRPr>
            </a:lvl5pPr>
            <a:lvl6pPr marL="213741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6pPr>
            <a:lvl7pPr marL="252603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7pPr>
            <a:lvl8pPr marL="291465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8pPr>
            <a:lvl9pPr marL="330327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9pPr>
          </a:lstStyle>
          <a:p>
            <a:pPr marL="0" indent="0">
              <a:spcBef>
                <a:spcPts val="0"/>
              </a:spcBef>
              <a:buFont typeface="Wingdings 3" charset="2"/>
              <a:buNone/>
            </a:pPr>
            <a:r>
              <a:rPr lang="en-US" sz="1000" b="1" i="1" dirty="0"/>
              <a:t>Employee must fill out an EOI form if they exceed the guaranteed issue amount. </a:t>
            </a:r>
            <a:endParaRPr lang="en-US" sz="1000" b="1" i="1" dirty="0">
              <a:solidFill>
                <a:srgbClr val="031675"/>
              </a:solidFill>
            </a:endParaRPr>
          </a:p>
        </p:txBody>
      </p:sp>
      <p:sp>
        <p:nvSpPr>
          <p:cNvPr id="5" name="Title Placeholder 6">
            <a:extLst>
              <a:ext uri="{FF2B5EF4-FFF2-40B4-BE49-F238E27FC236}">
                <a16:creationId xmlns:a16="http://schemas.microsoft.com/office/drawing/2014/main" id="{7C79999B-9ED1-8113-97B8-D883E2399AA9}"/>
              </a:ext>
            </a:extLst>
          </p:cNvPr>
          <p:cNvSpPr txBox="1">
            <a:spLocks/>
          </p:cNvSpPr>
          <p:nvPr/>
        </p:nvSpPr>
        <p:spPr>
          <a:xfrm>
            <a:off x="436880" y="5234354"/>
            <a:ext cx="6903720" cy="534987"/>
          </a:xfrm>
          <a:prstGeom prst="rect">
            <a:avLst/>
          </a:prstGeom>
        </p:spPr>
        <p:txBody>
          <a:bodyPr vert="horz" lIns="91440" tIns="45720" rIns="91440" bIns="45720" rtlCol="0" anchor="ctr">
            <a:normAutofit fontScale="92500" lnSpcReduction="20000"/>
          </a:bodyPr>
          <a:lstStyle>
            <a:lvl1pPr algn="ctr" defTabSz="388620" rtl="0" eaLnBrk="1" latinLnBrk="0" hangingPunct="1">
              <a:spcBef>
                <a:spcPct val="0"/>
              </a:spcBef>
              <a:buNone/>
              <a:defRPr sz="2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rgbClr val="001842"/>
                </a:solidFill>
                <a:latin typeface="Aptos Serif" panose="02020604070405020304" pitchFamily="18" charset="0"/>
                <a:cs typeface="Aptos Serif" panose="02020604070405020304" pitchFamily="18" charset="0"/>
              </a:rPr>
              <a:t>Voluntary Life/</a:t>
            </a:r>
            <a:r>
              <a:rPr lang="en-US" sz="3600" b="1" dirty="0" err="1">
                <a:solidFill>
                  <a:srgbClr val="001842"/>
                </a:solidFill>
                <a:latin typeface="Aptos Serif" panose="02020604070405020304" pitchFamily="18" charset="0"/>
                <a:cs typeface="Aptos Serif" panose="02020604070405020304" pitchFamily="18" charset="0"/>
              </a:rPr>
              <a:t>AD&amp;D</a:t>
            </a:r>
            <a:r>
              <a:rPr lang="en-US" sz="3600" b="1" dirty="0">
                <a:solidFill>
                  <a:srgbClr val="001842"/>
                </a:solidFill>
                <a:latin typeface="Aptos Serif" panose="02020604070405020304" pitchFamily="18" charset="0"/>
                <a:cs typeface="Aptos Serif" panose="02020604070405020304" pitchFamily="18" charset="0"/>
              </a:rPr>
              <a:t> Insurance</a:t>
            </a:r>
          </a:p>
        </p:txBody>
      </p:sp>
      <p:sp>
        <p:nvSpPr>
          <p:cNvPr id="2" name="Footer Placeholder 1">
            <a:extLst>
              <a:ext uri="{FF2B5EF4-FFF2-40B4-BE49-F238E27FC236}">
                <a16:creationId xmlns:a16="http://schemas.microsoft.com/office/drawing/2014/main" id="{5CBCE8CC-B984-3BB6-B240-49C3F017D68A}"/>
              </a:ext>
            </a:extLst>
          </p:cNvPr>
          <p:cNvSpPr>
            <a:spLocks noGrp="1"/>
          </p:cNvSpPr>
          <p:nvPr>
            <p:ph type="ftr" sz="quarter" idx="3"/>
          </p:nvPr>
        </p:nvSpPr>
        <p:spPr>
          <a:xfrm>
            <a:off x="520700" y="9478923"/>
            <a:ext cx="6823683" cy="362397"/>
          </a:xfrm>
        </p:spPr>
        <p:txBody>
          <a:bodyPr/>
          <a:lstStyle/>
          <a:p>
            <a:r>
              <a:rPr lang="en-US" sz="800" dirty="0"/>
              <a:t>This booklet provides only a summary of your beneﬁts. All services described within are subject to the deﬁnitions, limitations and exclusions set forth in each insurance carrier's or provider's contract.</a:t>
            </a:r>
          </a:p>
        </p:txBody>
      </p:sp>
      <p:sp>
        <p:nvSpPr>
          <p:cNvPr id="7" name="Content Placeholder 2">
            <a:extLst>
              <a:ext uri="{FF2B5EF4-FFF2-40B4-BE49-F238E27FC236}">
                <a16:creationId xmlns:a16="http://schemas.microsoft.com/office/drawing/2014/main" id="{A1161C48-63EA-C101-018A-8A583FE36766}"/>
              </a:ext>
            </a:extLst>
          </p:cNvPr>
          <p:cNvSpPr txBox="1">
            <a:spLocks/>
          </p:cNvSpPr>
          <p:nvPr/>
        </p:nvSpPr>
        <p:spPr>
          <a:xfrm>
            <a:off x="524318" y="1161417"/>
            <a:ext cx="6728844" cy="1446550"/>
          </a:xfrm>
          <a:prstGeom prst="rect">
            <a:avLst/>
          </a:prstGeom>
        </p:spPr>
        <p:txBody>
          <a:bodyPr vert="horz" lIns="45720" tIns="45720" rIns="45720" bIns="45720" rtlCol="0">
            <a:spAutoFit/>
          </a:bodyPr>
          <a:lstStyle>
            <a:lvl1pPr marL="291465" indent="-291465" algn="l" defTabSz="388620" rtl="0" eaLnBrk="1" latinLnBrk="0" hangingPunct="1">
              <a:spcBef>
                <a:spcPts val="850"/>
              </a:spcBef>
              <a:spcAft>
                <a:spcPts val="0"/>
              </a:spcAft>
              <a:buClr>
                <a:srgbClr val="031675"/>
              </a:buClr>
              <a:buSzPct val="80000"/>
              <a:buFont typeface="Wingdings 3" charset="2"/>
              <a:buChar char=""/>
              <a:defRPr sz="1200" kern="1200">
                <a:solidFill>
                  <a:schemeClr val="tx1"/>
                </a:solidFill>
                <a:latin typeface="+mn-lt"/>
                <a:ea typeface="+mn-ea"/>
                <a:cs typeface="+mn-cs"/>
              </a:defRPr>
            </a:lvl1pPr>
            <a:lvl2pPr marL="631508" indent="-242888" algn="l" defTabSz="388620" rtl="0" eaLnBrk="1" latinLnBrk="0" hangingPunct="1">
              <a:spcBef>
                <a:spcPts val="850"/>
              </a:spcBef>
              <a:spcAft>
                <a:spcPts val="0"/>
              </a:spcAft>
              <a:buClr>
                <a:srgbClr val="031675"/>
              </a:buClr>
              <a:buSzPct val="80000"/>
              <a:buFont typeface="Wingdings 3" charset="2"/>
              <a:buChar char=""/>
              <a:defRPr sz="1100" kern="1200">
                <a:solidFill>
                  <a:schemeClr val="tx1"/>
                </a:solidFill>
                <a:latin typeface="+mn-lt"/>
                <a:ea typeface="+mn-ea"/>
                <a:cs typeface="+mn-cs"/>
              </a:defRPr>
            </a:lvl2pPr>
            <a:lvl3pPr marL="971550" indent="-194310" algn="l" defTabSz="388620" rtl="0" eaLnBrk="1" latinLnBrk="0" hangingPunct="1">
              <a:spcBef>
                <a:spcPts val="850"/>
              </a:spcBef>
              <a:spcAft>
                <a:spcPts val="0"/>
              </a:spcAft>
              <a:buClr>
                <a:srgbClr val="031675"/>
              </a:buClr>
              <a:buSzPct val="80000"/>
              <a:buFont typeface="Wingdings 3" charset="2"/>
              <a:buChar char=""/>
              <a:defRPr sz="1050" kern="1200">
                <a:solidFill>
                  <a:schemeClr val="tx1"/>
                </a:solidFill>
                <a:latin typeface="+mn-lt"/>
                <a:ea typeface="+mn-ea"/>
                <a:cs typeface="+mn-cs"/>
              </a:defRPr>
            </a:lvl3pPr>
            <a:lvl4pPr marL="1360170" indent="-194310" algn="l" defTabSz="388620" rtl="0" eaLnBrk="1" latinLnBrk="0" hangingPunct="1">
              <a:spcBef>
                <a:spcPts val="850"/>
              </a:spcBef>
              <a:spcAft>
                <a:spcPts val="0"/>
              </a:spcAft>
              <a:buClr>
                <a:srgbClr val="031675"/>
              </a:buClr>
              <a:buSzPct val="80000"/>
              <a:buFont typeface="Wingdings 3" charset="2"/>
              <a:buChar char=""/>
              <a:defRPr sz="900" kern="1200">
                <a:solidFill>
                  <a:schemeClr val="tx1"/>
                </a:solidFill>
                <a:latin typeface="+mn-lt"/>
                <a:ea typeface="+mn-ea"/>
                <a:cs typeface="+mn-cs"/>
              </a:defRPr>
            </a:lvl4pPr>
            <a:lvl5pPr marL="1748790" indent="-194310" algn="l" defTabSz="388620" rtl="0" eaLnBrk="1" latinLnBrk="0" hangingPunct="1">
              <a:spcBef>
                <a:spcPts val="850"/>
              </a:spcBef>
              <a:spcAft>
                <a:spcPts val="0"/>
              </a:spcAft>
              <a:buClr>
                <a:srgbClr val="031675"/>
              </a:buClr>
              <a:buSzPct val="80000"/>
              <a:buFont typeface="Wingdings 3" charset="2"/>
              <a:buChar char=""/>
              <a:defRPr sz="900" kern="1200">
                <a:solidFill>
                  <a:schemeClr val="tx1"/>
                </a:solidFill>
                <a:latin typeface="+mn-lt"/>
                <a:ea typeface="+mn-ea"/>
                <a:cs typeface="+mn-cs"/>
              </a:defRPr>
            </a:lvl5pPr>
            <a:lvl6pPr marL="213741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6pPr>
            <a:lvl7pPr marL="252603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7pPr>
            <a:lvl8pPr marL="291465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8pPr>
            <a:lvl9pPr marL="330327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9pPr>
          </a:lstStyle>
          <a:p>
            <a:pPr marL="0" indent="0">
              <a:spcBef>
                <a:spcPts val="0"/>
              </a:spcBef>
              <a:buFont typeface="Wingdings 3" charset="2"/>
              <a:buNone/>
            </a:pPr>
            <a:r>
              <a:rPr lang="en-US" sz="1100" dirty="0"/>
              <a:t>Life insurance isn't a fun thing to think about, but, if you have people who depend on you for ﬁnancial support, then life insurance is really about protecting them in case something happens to you - your designated beneﬁciary would collect a ﬁnancial beneﬁt upon your death.   </a:t>
            </a:r>
          </a:p>
          <a:p>
            <a:pPr marL="0" indent="0">
              <a:spcBef>
                <a:spcPts val="0"/>
              </a:spcBef>
              <a:buFont typeface="Wingdings 3" charset="2"/>
              <a:buNone/>
            </a:pPr>
            <a:r>
              <a:rPr lang="en-US" sz="1100" dirty="0"/>
              <a:t>     </a:t>
            </a:r>
          </a:p>
          <a:p>
            <a:pPr marL="0" indent="0">
              <a:spcBef>
                <a:spcPts val="0"/>
              </a:spcBef>
              <a:buNone/>
            </a:pPr>
            <a:r>
              <a:rPr lang="en-US" sz="1100" dirty="0"/>
              <a:t>Group life insurance coverage is an employer-sponsored safety net in case the worst happens, with no out-of-pocket costs to you. </a:t>
            </a:r>
            <a:r>
              <a:rPr lang="en-US" sz="1100" b="1" dirty="0"/>
              <a:t>Group life is 100% covered by the employer </a:t>
            </a:r>
            <a:r>
              <a:rPr lang="en-US" sz="1100" dirty="0"/>
              <a:t>with the option of employees adding voluntary life. If you believe you need additional coverage, you may wish to enroll in voluntary life insurance as well. </a:t>
            </a:r>
            <a:endParaRPr lang="en-US" sz="1100" dirty="0">
              <a:solidFill>
                <a:srgbClr val="FF0000"/>
              </a:solidFill>
            </a:endParaRPr>
          </a:p>
        </p:txBody>
      </p:sp>
      <p:graphicFrame>
        <p:nvGraphicFramePr>
          <p:cNvPr id="8" name="Table 7">
            <a:extLst>
              <a:ext uri="{FF2B5EF4-FFF2-40B4-BE49-F238E27FC236}">
                <a16:creationId xmlns:a16="http://schemas.microsoft.com/office/drawing/2014/main" id="{C53E20F2-A36A-AF72-BA31-79567F48550A}"/>
              </a:ext>
            </a:extLst>
          </p:cNvPr>
          <p:cNvGraphicFramePr>
            <a:graphicFrameLocks noGrp="1"/>
          </p:cNvGraphicFramePr>
          <p:nvPr>
            <p:extLst>
              <p:ext uri="{D42A27DB-BD31-4B8C-83A1-F6EECF244321}">
                <p14:modId xmlns:p14="http://schemas.microsoft.com/office/powerpoint/2010/main" val="1051418803"/>
              </p:ext>
            </p:extLst>
          </p:nvPr>
        </p:nvGraphicFramePr>
        <p:xfrm>
          <a:off x="1399508" y="2609049"/>
          <a:ext cx="4978464" cy="2351986"/>
        </p:xfrm>
        <a:graphic>
          <a:graphicData uri="http://schemas.openxmlformats.org/drawingml/2006/table">
            <a:tbl>
              <a:tblPr firstRow="1" bandRow="1">
                <a:tableStyleId>{F5AB1C69-6EDB-4FF4-983F-18BD219EF322}</a:tableStyleId>
              </a:tblPr>
              <a:tblGrid>
                <a:gridCol w="2481689">
                  <a:extLst>
                    <a:ext uri="{9D8B030D-6E8A-4147-A177-3AD203B41FA5}">
                      <a16:colId xmlns:a16="http://schemas.microsoft.com/office/drawing/2014/main" val="4228451959"/>
                    </a:ext>
                  </a:extLst>
                </a:gridCol>
                <a:gridCol w="2496775">
                  <a:extLst>
                    <a:ext uri="{9D8B030D-6E8A-4147-A177-3AD203B41FA5}">
                      <a16:colId xmlns:a16="http://schemas.microsoft.com/office/drawing/2014/main" val="991172103"/>
                    </a:ext>
                  </a:extLst>
                </a:gridCol>
              </a:tblGrid>
              <a:tr h="233542">
                <a:tc>
                  <a:txBody>
                    <a:bodyPr/>
                    <a:lstStyle/>
                    <a:p>
                      <a:pPr algn="ctr"/>
                      <a:r>
                        <a:rPr lang="en-US" sz="1000" b="1" dirty="0">
                          <a:solidFill>
                            <a:schemeClr val="bg1"/>
                          </a:solidFill>
                        </a:rPr>
                        <a:t>Plan Features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842"/>
                    </a:solidFill>
                  </a:tcPr>
                </a:tc>
                <a:tc>
                  <a:txBody>
                    <a:bodyPr/>
                    <a:lstStyle/>
                    <a:p>
                      <a:pPr algn="ctr"/>
                      <a:r>
                        <a:rPr lang="en-US" sz="1000" b="1" dirty="0">
                          <a:solidFill>
                            <a:schemeClr val="bg1"/>
                          </a:solidFill>
                        </a:rPr>
                        <a:t>Basic Life - Group</a:t>
                      </a:r>
                      <a:endParaRPr lang="en-US" sz="1600" b="1" dirty="0">
                        <a:solidFill>
                          <a:schemeClr val="bg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842"/>
                    </a:solidFill>
                  </a:tcPr>
                </a:tc>
                <a:extLst>
                  <a:ext uri="{0D108BD9-81ED-4DB2-BD59-A6C34878D82A}">
                    <a16:rowId xmlns:a16="http://schemas.microsoft.com/office/drawing/2014/main" val="2190533395"/>
                  </a:ext>
                </a:extLst>
              </a:tr>
              <a:tr h="401266">
                <a:tc>
                  <a:txBody>
                    <a:bodyPr/>
                    <a:lstStyle/>
                    <a:p>
                      <a:pPr algn="ctr"/>
                      <a:r>
                        <a:rPr lang="en-US" sz="1000" b="1" dirty="0"/>
                        <a:t>Employee benefit amount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rPr>
                        <a:t>Class 1 – $300,000</a:t>
                      </a:r>
                      <a:br>
                        <a:rPr lang="en-US" sz="1000" b="0" dirty="0">
                          <a:solidFill>
                            <a:schemeClr val="tx1"/>
                          </a:solidFill>
                        </a:rPr>
                      </a:br>
                      <a:r>
                        <a:rPr lang="en-US" sz="1000" b="0" dirty="0">
                          <a:solidFill>
                            <a:schemeClr val="tx1"/>
                          </a:solidFill>
                        </a:rPr>
                        <a:t>Class 2 – $150,000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3838917"/>
                  </a:ext>
                </a:extLst>
              </a:tr>
              <a:tr h="243357">
                <a:tc>
                  <a:txBody>
                    <a:bodyPr/>
                    <a:lstStyle/>
                    <a:p>
                      <a:pPr algn="ctr"/>
                      <a:r>
                        <a:rPr lang="en-US" sz="1000" b="1" dirty="0" err="1"/>
                        <a:t>AD&amp;D</a:t>
                      </a:r>
                      <a:r>
                        <a:rPr lang="en-US" sz="1000" b="1" dirty="0"/>
                        <a:t> benefit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t>Equal to the amount of basic life insurance</a:t>
                      </a:r>
                      <a:endParaRPr lang="en-US" sz="1600"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866627"/>
                  </a:ext>
                </a:extLst>
              </a:tr>
              <a:tr h="243357">
                <a:tc gridSpan="2">
                  <a:txBody>
                    <a:bodyPr/>
                    <a:lstStyle/>
                    <a:p>
                      <a:pPr algn="ctr"/>
                      <a:r>
                        <a:rPr lang="en-US" sz="1000" b="1" dirty="0">
                          <a:solidFill>
                            <a:schemeClr val="bg1"/>
                          </a:solidFill>
                        </a:rPr>
                        <a:t>The following shows how much benefits are reduced at certain ages. </a:t>
                      </a:r>
                      <a:endParaRPr lang="en-US" sz="1600" b="1" dirty="0">
                        <a:solidFill>
                          <a:schemeClr val="bg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842"/>
                    </a:solidFill>
                  </a:tcPr>
                </a:tc>
                <a:tc hMerge="1">
                  <a:txBody>
                    <a:bodyPr/>
                    <a:lstStyle/>
                    <a:p>
                      <a:endParaRPr dirty="0"/>
                    </a:p>
                  </a:txBody>
                  <a:tcPr marL="45720" marR="45720" anchor="ctr">
                    <a:solidFill>
                      <a:srgbClr val="031675"/>
                    </a:solidFill>
                  </a:tcPr>
                </a:tc>
                <a:extLst>
                  <a:ext uri="{0D108BD9-81ED-4DB2-BD59-A6C34878D82A}">
                    <a16:rowId xmlns:a16="http://schemas.microsoft.com/office/drawing/2014/main" val="3421025473"/>
                  </a:ext>
                </a:extLst>
              </a:tr>
              <a:tr h="243357">
                <a:tc>
                  <a:txBody>
                    <a:bodyPr/>
                    <a:lstStyle/>
                    <a:p>
                      <a:pPr algn="ctr"/>
                      <a:r>
                        <a:rPr lang="en-US" sz="1000" b="1" dirty="0"/>
                        <a:t>Age band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lang="en-US" sz="1000" b="1" kern="1200" dirty="0">
                          <a:solidFill>
                            <a:schemeClr val="dk1"/>
                          </a:solidFill>
                          <a:latin typeface="+mn-lt"/>
                          <a:ea typeface="+mn-ea"/>
                          <a:cs typeface="+mn-cs"/>
                        </a:rPr>
                        <a:t>Benefit reduction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1341780"/>
                  </a:ext>
                </a:extLst>
              </a:tr>
              <a:tr h="225824">
                <a:tc>
                  <a:txBody>
                    <a:bodyPr/>
                    <a:lstStyle/>
                    <a:p>
                      <a:pPr algn="ctr"/>
                      <a:r>
                        <a:rPr lang="en-US" sz="1000" b="0" dirty="0"/>
                        <a:t>65 years old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lang="en-US" sz="1000" b="0" kern="1200" dirty="0">
                          <a:solidFill>
                            <a:schemeClr val="dk1"/>
                          </a:solidFill>
                          <a:latin typeface="+mn-lt"/>
                          <a:ea typeface="+mn-ea"/>
                          <a:cs typeface="+mn-cs"/>
                        </a:rPr>
                        <a:t>35%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1096278"/>
                  </a:ext>
                </a:extLst>
              </a:tr>
              <a:tr h="225824">
                <a:tc>
                  <a:txBody>
                    <a:bodyPr/>
                    <a:lstStyle/>
                    <a:p>
                      <a:pPr algn="ctr"/>
                      <a:r>
                        <a:rPr lang="en-US" sz="1000" b="0" dirty="0"/>
                        <a:t>70 years old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lang="en-US" sz="1000" b="0" kern="1200" dirty="0">
                          <a:solidFill>
                            <a:schemeClr val="dk1"/>
                          </a:solidFill>
                          <a:latin typeface="+mn-lt"/>
                          <a:ea typeface="+mn-ea"/>
                          <a:cs typeface="+mn-cs"/>
                        </a:rPr>
                        <a:t>60%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4287430"/>
                  </a:ext>
                </a:extLst>
              </a:tr>
              <a:tr h="225824">
                <a:tc>
                  <a:txBody>
                    <a:bodyPr/>
                    <a:lstStyle/>
                    <a:p>
                      <a:pPr algn="ctr"/>
                      <a:r>
                        <a:rPr lang="en-US" sz="1000" b="0" dirty="0"/>
                        <a:t>75 years old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lang="en-US" sz="1000" b="0" kern="1200" dirty="0">
                          <a:solidFill>
                            <a:schemeClr val="dk1"/>
                          </a:solidFill>
                          <a:latin typeface="+mn-lt"/>
                          <a:ea typeface="+mn-ea"/>
                          <a:cs typeface="+mn-cs"/>
                        </a:rPr>
                        <a:t>75%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8525296"/>
                  </a:ext>
                </a:extLst>
              </a:tr>
              <a:tr h="243357">
                <a:tc>
                  <a:txBody>
                    <a:bodyPr/>
                    <a:lstStyle/>
                    <a:p>
                      <a:pPr algn="ctr"/>
                      <a:r>
                        <a:rPr lang="en-US" sz="1000" b="0" dirty="0"/>
                        <a:t>80 years old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lang="en-US" sz="1000" b="0" kern="1200" dirty="0">
                          <a:solidFill>
                            <a:schemeClr val="dk1"/>
                          </a:solidFill>
                          <a:latin typeface="+mn-lt"/>
                          <a:ea typeface="+mn-ea"/>
                          <a:cs typeface="+mn-cs"/>
                        </a:rPr>
                        <a:t>85%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72536"/>
                  </a:ext>
                </a:extLst>
              </a:tr>
            </a:tbl>
          </a:graphicData>
        </a:graphic>
      </p:graphicFrame>
      <p:sp>
        <p:nvSpPr>
          <p:cNvPr id="10" name="Title Placeholder 6">
            <a:extLst>
              <a:ext uri="{FF2B5EF4-FFF2-40B4-BE49-F238E27FC236}">
                <a16:creationId xmlns:a16="http://schemas.microsoft.com/office/drawing/2014/main" id="{85E4C867-5F48-9BD2-87C5-E54A7DDE350F}"/>
              </a:ext>
            </a:extLst>
          </p:cNvPr>
          <p:cNvSpPr txBox="1">
            <a:spLocks/>
          </p:cNvSpPr>
          <p:nvPr/>
        </p:nvSpPr>
        <p:spPr>
          <a:xfrm>
            <a:off x="436871" y="577078"/>
            <a:ext cx="6903739" cy="534987"/>
          </a:xfrm>
          <a:prstGeom prst="rect">
            <a:avLst/>
          </a:prstGeom>
        </p:spPr>
        <p:txBody>
          <a:bodyPr vert="horz" lIns="91440" tIns="45720" rIns="91440" bIns="45720" rtlCol="0" anchor="ctr">
            <a:normAutofit fontScale="92500" lnSpcReduction="20000"/>
          </a:bodyPr>
          <a:lstStyle>
            <a:lvl1pPr algn="ctr" defTabSz="388620" rtl="0" eaLnBrk="1" latinLnBrk="0" hangingPunct="1">
              <a:spcBef>
                <a:spcPct val="0"/>
              </a:spcBef>
              <a:buNone/>
              <a:defRPr sz="2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rgbClr val="001842"/>
                </a:solidFill>
                <a:latin typeface="Aptos Serif" panose="02020604070405020304" pitchFamily="18" charset="0"/>
                <a:cs typeface="Aptos Serif" panose="02020604070405020304" pitchFamily="18" charset="0"/>
              </a:rPr>
              <a:t>Group Life/</a:t>
            </a:r>
            <a:r>
              <a:rPr lang="en-US" sz="3600" b="1" dirty="0" err="1">
                <a:solidFill>
                  <a:srgbClr val="001842"/>
                </a:solidFill>
                <a:latin typeface="Aptos Serif" panose="02020604070405020304" pitchFamily="18" charset="0"/>
                <a:cs typeface="Aptos Serif" panose="02020604070405020304" pitchFamily="18" charset="0"/>
              </a:rPr>
              <a:t>AD&amp;D</a:t>
            </a:r>
            <a:r>
              <a:rPr lang="en-US" sz="3600" b="1" dirty="0">
                <a:solidFill>
                  <a:srgbClr val="001842"/>
                </a:solidFill>
                <a:latin typeface="Aptos Serif" panose="02020604070405020304" pitchFamily="18" charset="0"/>
                <a:cs typeface="Aptos Serif" panose="02020604070405020304" pitchFamily="18" charset="0"/>
              </a:rPr>
              <a:t> Insurance</a:t>
            </a:r>
          </a:p>
        </p:txBody>
      </p:sp>
    </p:spTree>
    <p:extLst>
      <p:ext uri="{BB962C8B-B14F-4D97-AF65-F5344CB8AC3E}">
        <p14:creationId xmlns:p14="http://schemas.microsoft.com/office/powerpoint/2010/main" val="3397252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B4E370-4B09-B449-A279-F87AF6DF986D}"/>
              </a:ext>
            </a:extLst>
          </p:cNvPr>
          <p:cNvSpPr txBox="1"/>
          <p:nvPr/>
        </p:nvSpPr>
        <p:spPr>
          <a:xfrm>
            <a:off x="466674" y="909806"/>
            <a:ext cx="6903739" cy="8698535"/>
          </a:xfrm>
          <a:prstGeom prst="rect">
            <a:avLst/>
          </a:prstGeom>
          <a:noFill/>
        </p:spPr>
        <p:txBody>
          <a:bodyPr wrap="square" lIns="45720" rIns="45720">
            <a:spAutoFit/>
          </a:bodyPr>
          <a:lstStyle/>
          <a:p>
            <a:pPr>
              <a:spcBef>
                <a:spcPts val="0"/>
              </a:spcBef>
              <a:spcAft>
                <a:spcPts val="600"/>
              </a:spcAft>
              <a:defRPr/>
            </a:pPr>
            <a:r>
              <a:rPr lang="en-US" sz="1100" b="1" dirty="0">
                <a:solidFill>
                  <a:srgbClr val="008250"/>
                </a:solidFill>
              </a:rPr>
              <a:t>Special Enrollment Notice</a:t>
            </a:r>
          </a:p>
          <a:p>
            <a:pPr marL="0" marR="0">
              <a:spcBef>
                <a:spcPts val="0"/>
              </a:spcBef>
            </a:pPr>
            <a:r>
              <a:rPr lang="en-US" sz="1050" kern="100" dirty="0">
                <a:effectLst/>
                <a:ea typeface="Calibri" panose="020F0502020204030204" pitchFamily="34" charset="0"/>
                <a:cs typeface="Times New Roman" panose="02020603050405020304" pitchFamily="18" charset="0"/>
              </a:rPr>
              <a:t>If you are declining enrollment for yourself or your dependents (including your spouse) due to other health insurance or group health plan coverage, you may be able to enroll yourself and your dependents in this plan if you or your dependents lose eligibility for that other coverage (or if the employer stops contributing toward your or your dependents’ other coverage). However, you must request enrollment within 30 days after your or your dependents’ other coverage ends (or after the employer stops contributing toward the other coverage). </a:t>
            </a:r>
          </a:p>
          <a:p>
            <a:pPr marL="0" marR="0">
              <a:spcBef>
                <a:spcPts val="0"/>
              </a:spcBef>
            </a:pPr>
            <a:endParaRPr lang="en-US" sz="1050" kern="100" dirty="0">
              <a:effectLst/>
              <a:ea typeface="Calibri" panose="020F0502020204030204" pitchFamily="34" charset="0"/>
              <a:cs typeface="Times New Roman" panose="02020603050405020304" pitchFamily="18" charset="0"/>
            </a:endParaRPr>
          </a:p>
          <a:p>
            <a:pPr marL="0" marR="0">
              <a:spcBef>
                <a:spcPts val="0"/>
              </a:spcBef>
            </a:pPr>
            <a:r>
              <a:rPr lang="en-US" sz="1050" kern="100" dirty="0">
                <a:effectLst/>
                <a:ea typeface="Calibri" panose="020F0502020204030204" pitchFamily="34" charset="0"/>
                <a:cs typeface="Times New Roman" panose="02020603050405020304" pitchFamily="18" charset="0"/>
              </a:rPr>
              <a:t>In addition, if you have a new dependent as a result of marriage, birth, adoption, or placement for adoption, you may be able to enroll yourself and your dependents. However, you must request enrollment within 30 days after the marriage, birth, adoption, or placement for adoption. </a:t>
            </a:r>
          </a:p>
          <a:p>
            <a:pPr marL="0" marR="0">
              <a:spcBef>
                <a:spcPts val="0"/>
              </a:spcBef>
            </a:pPr>
            <a:endParaRPr lang="en-US" sz="1050" kern="100" dirty="0">
              <a:effectLst/>
              <a:ea typeface="Calibri" panose="020F0502020204030204" pitchFamily="34" charset="0"/>
              <a:cs typeface="Times New Roman" panose="02020603050405020304" pitchFamily="18" charset="0"/>
            </a:endParaRPr>
          </a:p>
          <a:p>
            <a:pPr marL="0" marR="0">
              <a:spcBef>
                <a:spcPts val="0"/>
              </a:spcBef>
            </a:pPr>
            <a:r>
              <a:rPr lang="en-US" sz="1050" kern="100" dirty="0">
                <a:effectLst/>
                <a:ea typeface="Calibri" panose="020F0502020204030204" pitchFamily="34" charset="0"/>
                <a:cs typeface="Times New Roman" panose="02020603050405020304" pitchFamily="18" charset="0"/>
              </a:rPr>
              <a:t>To request special enrollment or obtain more information, contact </a:t>
            </a:r>
            <a:r>
              <a:rPr lang="en-US" sz="1050" kern="100" dirty="0" err="1">
                <a:effectLst/>
                <a:ea typeface="Calibri" panose="020F0502020204030204" pitchFamily="34" charset="0"/>
                <a:cs typeface="Times New Roman" panose="02020603050405020304" pitchFamily="18" charset="0"/>
              </a:rPr>
              <a:t>SYAND</a:t>
            </a:r>
            <a:r>
              <a:rPr lang="en-US" sz="1050" kern="100" dirty="0">
                <a:ea typeface="Calibri" panose="020F0502020204030204" pitchFamily="34" charset="0"/>
                <a:cs typeface="Times New Roman" panose="02020603050405020304" pitchFamily="18" charset="0"/>
              </a:rPr>
              <a:t>.</a:t>
            </a:r>
            <a:r>
              <a:rPr lang="en-US" sz="1050" kern="100" dirty="0">
                <a:effectLst/>
                <a:ea typeface="Calibri" panose="020F0502020204030204" pitchFamily="34" charset="0"/>
                <a:cs typeface="Times New Roman" panose="02020603050405020304" pitchFamily="18" charset="0"/>
              </a:rPr>
              <a:t>.</a:t>
            </a:r>
            <a:br>
              <a:rPr lang="en-US" sz="1050" kern="100" dirty="0">
                <a:effectLst/>
                <a:ea typeface="Calibri" panose="020F0502020204030204" pitchFamily="34" charset="0"/>
                <a:cs typeface="Times New Roman" panose="02020603050405020304" pitchFamily="18" charset="0"/>
              </a:rPr>
            </a:br>
            <a:endParaRPr lang="en-US" sz="1100" kern="100" dirty="0">
              <a:effectLst/>
              <a:ea typeface="Calibri" panose="020F0502020204030204" pitchFamily="34" charset="0"/>
              <a:cs typeface="Times New Roman" panose="02020603050405020304" pitchFamily="18" charset="0"/>
            </a:endParaRPr>
          </a:p>
          <a:p>
            <a:pPr marL="0" marR="0">
              <a:spcBef>
                <a:spcPts val="0"/>
              </a:spcBef>
            </a:pPr>
            <a:endParaRPr lang="en-US" sz="1100" kern="100" dirty="0">
              <a:effectLst/>
              <a:ea typeface="Calibri" panose="020F0502020204030204" pitchFamily="34" charset="0"/>
              <a:cs typeface="Times New Roman" panose="02020603050405020304" pitchFamily="18" charset="0"/>
            </a:endParaRPr>
          </a:p>
          <a:p>
            <a:pPr marR="0">
              <a:spcAft>
                <a:spcPts val="600"/>
              </a:spcAft>
              <a:defRPr/>
            </a:pPr>
            <a:r>
              <a:rPr lang="en-US" sz="1100" b="1" dirty="0" err="1">
                <a:solidFill>
                  <a:srgbClr val="008250"/>
                </a:solidFill>
              </a:rPr>
              <a:t>WHCRA</a:t>
            </a:r>
            <a:r>
              <a:rPr lang="en-US" sz="1100" b="1" dirty="0">
                <a:solidFill>
                  <a:srgbClr val="008250"/>
                </a:solidFill>
              </a:rPr>
              <a:t> Notice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00" cap="none" spc="0" normalizeH="0" baseline="0" noProof="0" dirty="0">
                <a:ln>
                  <a:noFill/>
                </a:ln>
                <a:solidFill>
                  <a:prstClr val="black"/>
                </a:solidFill>
                <a:effectLst/>
                <a:uLnTx/>
                <a:uFillTx/>
                <a:latin typeface="Aptos" panose="02110004020202020204"/>
                <a:ea typeface="Calibri" panose="020F0502020204030204" pitchFamily="34" charset="0"/>
                <a:cs typeface="Times New Roman" panose="02020603050405020304" pitchFamily="18" charset="0"/>
              </a:rPr>
              <a:t>If you have had or are going to have a mastectomy, you may be entitled to certain benefits under the Women’s Health and Cancer Rights Act of 1998 (</a:t>
            </a:r>
            <a:r>
              <a:rPr kumimoji="0" lang="en-US" sz="1050" b="0" i="0" u="none" strike="noStrike" kern="100" cap="none" spc="0" normalizeH="0" baseline="0" noProof="0" dirty="0" err="1">
                <a:ln>
                  <a:noFill/>
                </a:ln>
                <a:solidFill>
                  <a:prstClr val="black"/>
                </a:solidFill>
                <a:effectLst/>
                <a:uLnTx/>
                <a:uFillTx/>
                <a:latin typeface="Aptos" panose="02110004020202020204"/>
                <a:ea typeface="Calibri" panose="020F0502020204030204" pitchFamily="34" charset="0"/>
                <a:cs typeface="Times New Roman" panose="02020603050405020304" pitchFamily="18" charset="0"/>
              </a:rPr>
              <a:t>WHCRA</a:t>
            </a:r>
            <a:r>
              <a:rPr kumimoji="0" lang="en-US" sz="1050" b="0" i="0" u="none" strike="noStrike" kern="100" cap="none" spc="0" normalizeH="0" baseline="0" noProof="0" dirty="0">
                <a:ln>
                  <a:noFill/>
                </a:ln>
                <a:solidFill>
                  <a:prstClr val="black"/>
                </a:solidFill>
                <a:effectLst/>
                <a:uLnTx/>
                <a:uFillTx/>
                <a:latin typeface="Aptos" panose="02110004020202020204"/>
                <a:ea typeface="Calibri" panose="020F0502020204030204" pitchFamily="34" charset="0"/>
                <a:cs typeface="Times New Roman" panose="02020603050405020304" pitchFamily="18" charset="0"/>
              </a:rPr>
              <a:t>). For individuals receiving mastectomy-related benefits, coverage will be provided in a manner determined in consultation with the attending physician and the patient, for: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00" cap="none" spc="0" normalizeH="0" baseline="0" noProof="0" dirty="0">
              <a:ln>
                <a:noFill/>
              </a:ln>
              <a:solidFill>
                <a:prstClr val="black"/>
              </a:solidFill>
              <a:effectLst/>
              <a:uLnTx/>
              <a:uFillTx/>
              <a:latin typeface="Aptos" panose="02110004020202020204"/>
              <a:ea typeface="Calibri" panose="020F0502020204030204" pitchFamily="34" charset="0"/>
              <a:cs typeface="Times New Roman" panose="02020603050405020304" pitchFamily="18" charset="0"/>
            </a:endParaRPr>
          </a:p>
          <a:p>
            <a:pPr marL="182880" indent="-182880">
              <a:buFont typeface="Arial" panose="020B0604020202020204" pitchFamily="34" charset="0"/>
              <a:buChar char="•"/>
              <a:defRPr/>
            </a:pPr>
            <a:r>
              <a:rPr kumimoji="0" lang="en-US" sz="1050" b="0" i="0" u="none" strike="noStrike" kern="100" cap="none" spc="0" normalizeH="0" baseline="0" noProof="0" dirty="0">
                <a:ln>
                  <a:noFill/>
                </a:ln>
                <a:solidFill>
                  <a:prstClr val="black"/>
                </a:solidFill>
                <a:effectLst/>
                <a:uLnTx/>
                <a:uFillTx/>
                <a:latin typeface="Aptos" panose="02110004020202020204"/>
                <a:ea typeface="Calibri" panose="020F0502020204030204" pitchFamily="34" charset="0"/>
                <a:cs typeface="Times New Roman" panose="02020603050405020304" pitchFamily="18" charset="0"/>
              </a:rPr>
              <a:t>All stages of reconstruction of the breast on which the mastectomy was performed; </a:t>
            </a:r>
          </a:p>
          <a:p>
            <a:pPr marL="182880" indent="-182880">
              <a:buFont typeface="Arial" panose="020B0604020202020204" pitchFamily="34" charset="0"/>
              <a:buChar char="•"/>
              <a:defRPr/>
            </a:pPr>
            <a:r>
              <a:rPr kumimoji="0" lang="en-US" sz="1050" b="0" i="0" u="none" strike="noStrike" kern="100" cap="none" spc="0" normalizeH="0" baseline="0" noProof="0" dirty="0">
                <a:ln>
                  <a:noFill/>
                </a:ln>
                <a:solidFill>
                  <a:prstClr val="black"/>
                </a:solidFill>
                <a:effectLst/>
                <a:uLnTx/>
                <a:uFillTx/>
                <a:latin typeface="Aptos" panose="02110004020202020204"/>
                <a:ea typeface="Calibri" panose="020F0502020204030204" pitchFamily="34" charset="0"/>
                <a:cs typeface="Times New Roman" panose="02020603050405020304" pitchFamily="18" charset="0"/>
              </a:rPr>
              <a:t>Surgery and reconstruction of the other breast to produce a symmetrical appearance; </a:t>
            </a:r>
          </a:p>
          <a:p>
            <a:pPr marL="182880" indent="-182880">
              <a:buFont typeface="Arial" panose="020B0604020202020204" pitchFamily="34" charset="0"/>
              <a:buChar char="•"/>
              <a:defRPr/>
            </a:pPr>
            <a:r>
              <a:rPr kumimoji="0" lang="en-US" sz="1050" b="0" i="0" u="none" strike="noStrike" kern="100" cap="none" spc="0" normalizeH="0" baseline="0" noProof="0" dirty="0">
                <a:ln>
                  <a:noFill/>
                </a:ln>
                <a:solidFill>
                  <a:prstClr val="black"/>
                </a:solidFill>
                <a:effectLst/>
                <a:uLnTx/>
                <a:uFillTx/>
                <a:latin typeface="Aptos" panose="02110004020202020204"/>
                <a:ea typeface="Calibri" panose="020F0502020204030204" pitchFamily="34" charset="0"/>
                <a:cs typeface="Times New Roman" panose="02020603050405020304" pitchFamily="18" charset="0"/>
              </a:rPr>
              <a:t>Prostheses; and </a:t>
            </a:r>
          </a:p>
          <a:p>
            <a:pPr marL="182880" indent="-182880">
              <a:buFont typeface="Arial" panose="020B0604020202020204" pitchFamily="34" charset="0"/>
              <a:buChar char="•"/>
              <a:defRPr/>
            </a:pPr>
            <a:r>
              <a:rPr kumimoji="0" lang="en-US" sz="1050" b="0" i="0" u="none" strike="noStrike" kern="100" cap="none" spc="0" normalizeH="0" baseline="0" noProof="0" dirty="0">
                <a:ln>
                  <a:noFill/>
                </a:ln>
                <a:solidFill>
                  <a:prstClr val="black"/>
                </a:solidFill>
                <a:effectLst/>
                <a:uLnTx/>
                <a:uFillTx/>
                <a:latin typeface="Aptos" panose="02110004020202020204"/>
                <a:ea typeface="Calibri" panose="020F0502020204030204" pitchFamily="34" charset="0"/>
                <a:cs typeface="Times New Roman" panose="02020603050405020304" pitchFamily="18" charset="0"/>
              </a:rPr>
              <a:t>Treatment of physical complications of the mastectomy, including lymphedema. </a:t>
            </a:r>
            <a:br>
              <a:rPr kumimoji="0" lang="en-US" sz="1050" b="0" i="0" u="none" strike="noStrike" kern="100" cap="none" spc="0" normalizeH="0" baseline="0" noProof="0" dirty="0">
                <a:ln>
                  <a:noFill/>
                </a:ln>
                <a:solidFill>
                  <a:prstClr val="black"/>
                </a:solidFill>
                <a:effectLst/>
                <a:uLnTx/>
                <a:uFillTx/>
                <a:latin typeface="Aptos" panose="02110004020202020204"/>
                <a:ea typeface="Calibri" panose="020F0502020204030204" pitchFamily="34" charset="0"/>
                <a:cs typeface="Times New Roman" panose="02020603050405020304" pitchFamily="18" charset="0"/>
              </a:rPr>
            </a:br>
            <a:endParaRPr kumimoji="0" lang="en-US" sz="1050" b="0" i="0" u="none" strike="noStrike" kern="100" cap="none" spc="0" normalizeH="0" baseline="0" noProof="0" dirty="0">
              <a:ln>
                <a:noFill/>
              </a:ln>
              <a:effectLst/>
              <a:uLnTx/>
              <a:uFillTx/>
              <a:latin typeface="Aptos" panose="02110004020202020204"/>
              <a:ea typeface="Calibri" panose="020F0502020204030204" pitchFamily="34" charset="0"/>
              <a:cs typeface="Times New Roman" panose="02020603050405020304" pitchFamily="18" charset="0"/>
            </a:endParaRPr>
          </a:p>
          <a:p>
            <a:pPr lvl="0">
              <a:defRPr/>
            </a:pPr>
            <a:r>
              <a:rPr kumimoji="0" lang="en-US" sz="1050" b="0" i="0" u="none" strike="noStrike" kern="100" cap="none" spc="0" normalizeH="0" baseline="0" noProof="0" dirty="0">
                <a:ln>
                  <a:noFill/>
                </a:ln>
                <a:effectLst/>
                <a:uLnTx/>
                <a:uFillTx/>
                <a:latin typeface="Aptos" panose="02110004020202020204"/>
                <a:ea typeface="Calibri" panose="020F0502020204030204" pitchFamily="34" charset="0"/>
                <a:cs typeface="Times New Roman" panose="02020603050405020304" pitchFamily="18" charset="0"/>
              </a:rPr>
              <a:t>These benefits will be provided subject to the same deductibles and coinsurance applicable to other medical and surgical benefits provided under this plan. Therefore, the following deductibles and coinsurance apply: $3,300 HSA plan – Deductible: $3,300 Individual/$6,600 Family</a:t>
            </a:r>
            <a:r>
              <a:rPr lang="en-US" sz="1050" kern="100" dirty="0">
                <a:ea typeface="Calibri" panose="020F0502020204030204" pitchFamily="34" charset="0"/>
                <a:cs typeface="Times New Roman" panose="02020603050405020304" pitchFamily="18" charset="0"/>
              </a:rPr>
              <a:t>, Deductible, then 0%, Member Coinsurance.  </a:t>
            </a:r>
            <a:r>
              <a:rPr kumimoji="0" lang="en-US" sz="1050" b="0" i="0" u="none" strike="noStrike" kern="100" cap="none" spc="0" normalizeH="0" baseline="0" noProof="0" dirty="0">
                <a:ln>
                  <a:noFill/>
                </a:ln>
                <a:effectLst/>
                <a:uLnTx/>
                <a:uFillTx/>
                <a:latin typeface="Aptos" panose="02110004020202020204"/>
                <a:ea typeface="Calibri" panose="020F0502020204030204" pitchFamily="34" charset="0"/>
                <a:cs typeface="Times New Roman" panose="02020603050405020304" pitchFamily="18" charset="0"/>
              </a:rPr>
              <a:t>$6,000 HSA plan – Deductible:  $6,000 Individual/$12,000 Family, </a:t>
            </a:r>
            <a:r>
              <a:rPr lang="en-US" sz="1050" kern="100" dirty="0">
                <a:ea typeface="Calibri" panose="020F0502020204030204" pitchFamily="34" charset="0"/>
                <a:cs typeface="Times New Roman" panose="02020603050405020304" pitchFamily="18" charset="0"/>
              </a:rPr>
              <a:t>Deductible, then 0% </a:t>
            </a:r>
            <a:r>
              <a:rPr kumimoji="0" lang="en-US" sz="1050" b="0" i="0" u="none" strike="noStrike" kern="100" cap="none" spc="0" normalizeH="0" baseline="0" noProof="0" dirty="0">
                <a:ln>
                  <a:noFill/>
                </a:ln>
                <a:effectLst/>
                <a:uLnTx/>
                <a:uFillTx/>
                <a:latin typeface="Aptos" panose="02110004020202020204"/>
                <a:ea typeface="Calibri" panose="020F0502020204030204" pitchFamily="34" charset="0"/>
                <a:cs typeface="Times New Roman" panose="02020603050405020304" pitchFamily="18" charset="0"/>
              </a:rPr>
              <a:t>Member Coinsurance.</a:t>
            </a:r>
            <a:br>
              <a:rPr lang="en-US" sz="1100" kern="100" dirty="0">
                <a:solidFill>
                  <a:srgbClr val="FF0000"/>
                </a:solidFill>
                <a:effectLst/>
                <a:ea typeface="Calibri" panose="020F0502020204030204" pitchFamily="34" charset="0"/>
                <a:cs typeface="Times New Roman" panose="02020603050405020304" pitchFamily="18" charset="0"/>
              </a:rPr>
            </a:br>
            <a:br>
              <a:rPr lang="en-US" sz="1100" kern="100" dirty="0">
                <a:effectLst/>
                <a:ea typeface="Calibri" panose="020F0502020204030204" pitchFamily="34" charset="0"/>
                <a:cs typeface="Times New Roman" panose="02020603050405020304" pitchFamily="18" charset="0"/>
              </a:rPr>
            </a:br>
            <a:endParaRPr lang="en-US" sz="1100" kern="100" dirty="0">
              <a:effectLst/>
              <a:ea typeface="Calibri" panose="020F0502020204030204" pitchFamily="34" charset="0"/>
              <a:cs typeface="Times New Roman" panose="02020603050405020304" pitchFamily="18" charset="0"/>
            </a:endParaRPr>
          </a:p>
          <a:p>
            <a:pPr>
              <a:spcBef>
                <a:spcPts val="0"/>
              </a:spcBef>
              <a:spcAft>
                <a:spcPts val="600"/>
              </a:spcAft>
              <a:defRPr/>
            </a:pPr>
            <a:r>
              <a:rPr lang="en-US" sz="1100" b="1" dirty="0">
                <a:solidFill>
                  <a:srgbClr val="008250"/>
                </a:solidFill>
              </a:rPr>
              <a:t>Patient Protection Model Disclosure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00" cap="none" spc="0" normalizeH="0" baseline="0" noProof="0" dirty="0">
                <a:ln>
                  <a:noFill/>
                </a:ln>
                <a:solidFill>
                  <a:prstClr val="black"/>
                </a:solidFill>
                <a:effectLst/>
                <a:uLnTx/>
                <a:uFillTx/>
                <a:latin typeface="Aptos" panose="02110004020202020204"/>
                <a:ea typeface="Calibri" panose="020F0502020204030204" pitchFamily="34" charset="0"/>
                <a:cs typeface="Times New Roman" panose="02020603050405020304" pitchFamily="18" charset="0"/>
              </a:rPr>
              <a:t>When applicable, it is important that individuals enrolled in a plan or health insurance coverage know of their rights to (1) choose a primary care provider or a pediatrician when a plan or issuer requires designation of a primary care physician; or (2) obtain obstetrical or gynecological care without prior authorization. Accordingly, the interim final regulations regarding patient protections under section </a:t>
            </a:r>
            <a:r>
              <a:rPr kumimoji="0" lang="en-US" sz="1050" b="0" i="0" u="none" strike="noStrike" kern="100" cap="none" spc="0" normalizeH="0" baseline="0" noProof="0" dirty="0" err="1">
                <a:ln>
                  <a:noFill/>
                </a:ln>
                <a:solidFill>
                  <a:prstClr val="black"/>
                </a:solidFill>
                <a:effectLst/>
                <a:uLnTx/>
                <a:uFillTx/>
                <a:latin typeface="Aptos" panose="02110004020202020204"/>
                <a:ea typeface="Calibri" panose="020F0502020204030204" pitchFamily="34" charset="0"/>
                <a:cs typeface="Times New Roman" panose="02020603050405020304" pitchFamily="18" charset="0"/>
              </a:rPr>
              <a:t>2719A</a:t>
            </a:r>
            <a:r>
              <a:rPr kumimoji="0" lang="en-US" sz="1050" b="0" i="0" u="none" strike="noStrike" kern="100" cap="none" spc="0" normalizeH="0" baseline="0" noProof="0" dirty="0">
                <a:ln>
                  <a:noFill/>
                </a:ln>
                <a:solidFill>
                  <a:prstClr val="black"/>
                </a:solidFill>
                <a:effectLst/>
                <a:uLnTx/>
                <a:uFillTx/>
                <a:latin typeface="Aptos" panose="02110004020202020204"/>
                <a:ea typeface="Calibri" panose="020F0502020204030204" pitchFamily="34" charset="0"/>
                <a:cs typeface="Times New Roman" panose="02020603050405020304" pitchFamily="18" charset="0"/>
              </a:rPr>
              <a:t> of the Affordable Care Act require plans and issuers to provide notice to participants of these rights when applicable. The notice must be provided whenever the plan or issuer provides a participant with a summary plan description or other similar description of benefits under the plan or health insurance coverage. This notice must be provided no later than the first day of the first plan year beginning on or after September 23, 2010.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00" cap="none" spc="0" normalizeH="0" baseline="0" noProof="0" dirty="0">
              <a:ln>
                <a:noFill/>
              </a:ln>
              <a:solidFill>
                <a:prstClr val="black"/>
              </a:solidFill>
              <a:effectLst/>
              <a:uLnTx/>
              <a:uFillTx/>
              <a:latin typeface="Aptos" panose="02110004020202020204"/>
              <a:ea typeface="Calibri" panose="020F0502020204030204" pitchFamily="34" charset="0"/>
              <a:cs typeface="Times New Roman" panose="02020603050405020304" pitchFamily="18" charset="0"/>
            </a:endParaRPr>
          </a:p>
          <a:p>
            <a:pPr lvl="0">
              <a:defRPr/>
            </a:pPr>
            <a:r>
              <a:rPr kumimoji="0" lang="en-US" sz="1050" b="0" i="0" u="none" strike="noStrike" kern="1200" cap="none" spc="0" normalizeH="0" baseline="0" noProof="0" dirty="0">
                <a:ln>
                  <a:noFill/>
                </a:ln>
                <a:effectLst/>
                <a:uLnTx/>
                <a:uFillTx/>
                <a:latin typeface="Aptos" panose="02110004020202020204"/>
                <a:ea typeface="Calibri" panose="020F0502020204030204" pitchFamily="34" charset="0"/>
                <a:cs typeface="+mn-cs"/>
              </a:rPr>
              <a:t>UnitedHealthcare</a:t>
            </a:r>
            <a:r>
              <a:rPr kumimoji="0" lang="en-US" sz="1050" b="0" i="0" u="none" strike="noStrike" kern="1200" cap="none" spc="0" normalizeH="0" baseline="0" noProof="0" dirty="0">
                <a:ln>
                  <a:noFill/>
                </a:ln>
                <a:solidFill>
                  <a:prstClr val="black"/>
                </a:solidFill>
                <a:effectLst/>
                <a:uLnTx/>
                <a:uFillTx/>
                <a:latin typeface="Aptos" panose="02110004020202020204"/>
                <a:ea typeface="Calibri" panose="020F0502020204030204" pitchFamily="34" charset="0"/>
                <a:cs typeface="+mn-cs"/>
              </a:rPr>
              <a:t> generally allow the designation of a primary care provider. You have the right to designate any primary care provider who participates in the health plan network and who is available to accept you or your family members. Until you make this designation, the health plan or health insurance issuer will designate one for you. For information on how to select a primary care provider, and for a list of the participating primary care providers, contact </a:t>
            </a:r>
            <a:r>
              <a:rPr lang="en-US" sz="1050" dirty="0">
                <a:latin typeface="Aptos" panose="02110004020202020204"/>
                <a:ea typeface="Calibri" panose="020F0502020204030204" pitchFamily="34" charset="0"/>
              </a:rPr>
              <a:t>UnitedHealthcare</a:t>
            </a:r>
            <a:r>
              <a:rPr kumimoji="0" lang="en-US" sz="1050" b="0" i="0" u="none" strike="noStrike" kern="1200" cap="none" spc="0" normalizeH="0" baseline="0" noProof="0" dirty="0">
                <a:ln>
                  <a:noFill/>
                </a:ln>
                <a:effectLst/>
                <a:uLnTx/>
                <a:uFillTx/>
                <a:latin typeface="Aptos" panose="02110004020202020204"/>
                <a:ea typeface="Calibri" panose="020F0502020204030204" pitchFamily="34" charset="0"/>
                <a:cs typeface="+mn-cs"/>
              </a:rPr>
              <a:t> at 1-877-797-8812</a:t>
            </a:r>
            <a:r>
              <a:rPr kumimoji="0" lang="en-US" sz="1050" b="0" i="0" u="none" strike="noStrike" kern="1200" cap="none" spc="0" normalizeH="0" baseline="0" noProof="0" dirty="0">
                <a:ln>
                  <a:noFill/>
                </a:ln>
                <a:solidFill>
                  <a:prstClr val="black"/>
                </a:solidFill>
                <a:effectLst/>
                <a:uLnTx/>
                <a:uFillTx/>
                <a:latin typeface="Aptos" panose="02110004020202020204"/>
                <a:ea typeface="Calibri" panose="020F0502020204030204" pitchFamily="34" charset="0"/>
                <a:cs typeface="+mn-cs"/>
              </a:rPr>
              <a:t>.  For children, you may designate a pediatrician as the primary care provider.  You do not need prior authorization from the health plan or from any other person (including a primary care provider) in order to obtain access to obstetrical or gynecological care from a health care professional in our network who specializes in obstetrics or gynecology. The health care professional, however, may be required to comply with certain procedures, including obtaining prior authorization for certain services, following a pre-approved treatment plan, or procedures for making referrals. For a list of participating health care professionals who specialize in obstetrics or gynecology, contact </a:t>
            </a:r>
            <a:r>
              <a:rPr lang="en-US" sz="1050" dirty="0">
                <a:ea typeface="Calibri" panose="020F0502020204030204" pitchFamily="34" charset="0"/>
              </a:rPr>
              <a:t>UnitedHealthcare at 1-877-797-8812</a:t>
            </a:r>
            <a:r>
              <a:rPr kumimoji="0" lang="en-US" sz="1050" b="0" i="0" u="none" strike="noStrike" kern="1200" cap="none" spc="0" normalizeH="0" baseline="0" noProof="0" dirty="0">
                <a:ln>
                  <a:noFill/>
                </a:ln>
                <a:solidFill>
                  <a:srgbClr val="FF0000"/>
                </a:solidFill>
                <a:effectLst/>
                <a:uLnTx/>
                <a:uFillTx/>
                <a:latin typeface="Aptos" panose="02110004020202020204"/>
                <a:ea typeface="Calibri" panose="020F0502020204030204" pitchFamily="34" charset="0"/>
                <a:cs typeface="+mn-cs"/>
              </a:rPr>
              <a:t>.</a:t>
            </a:r>
            <a:endParaRPr kumimoji="0" lang="en-US" sz="1050" b="0" i="0" u="none" strike="noStrike" kern="1200" cap="none" spc="0" normalizeH="0" baseline="0" noProof="0" dirty="0">
              <a:ln>
                <a:noFill/>
              </a:ln>
              <a:solidFill>
                <a:srgbClr val="FF0000"/>
              </a:solidFill>
              <a:effectLst/>
              <a:uLnTx/>
              <a:uFillTx/>
              <a:latin typeface="Aptos" panose="02110004020202020204"/>
              <a:ea typeface="+mn-ea"/>
              <a:cs typeface="+mn-cs"/>
            </a:endParaRPr>
          </a:p>
        </p:txBody>
      </p:sp>
      <p:sp>
        <p:nvSpPr>
          <p:cNvPr id="5" name="Title Placeholder 6">
            <a:extLst>
              <a:ext uri="{FF2B5EF4-FFF2-40B4-BE49-F238E27FC236}">
                <a16:creationId xmlns:a16="http://schemas.microsoft.com/office/drawing/2014/main" id="{B1A58DB9-B53A-F341-5F13-D496C1B58578}"/>
              </a:ext>
            </a:extLst>
          </p:cNvPr>
          <p:cNvSpPr txBox="1">
            <a:spLocks/>
          </p:cNvSpPr>
          <p:nvPr/>
        </p:nvSpPr>
        <p:spPr>
          <a:xfrm>
            <a:off x="439378" y="362455"/>
            <a:ext cx="6903739" cy="534987"/>
          </a:xfrm>
          <a:prstGeom prst="rect">
            <a:avLst/>
          </a:prstGeom>
        </p:spPr>
        <p:txBody>
          <a:bodyPr vert="horz" lIns="91440" tIns="45720" rIns="91440" bIns="45720" rtlCol="0" anchor="ctr">
            <a:normAutofit fontScale="92500" lnSpcReduction="20000"/>
          </a:bodyPr>
          <a:lstStyle>
            <a:lvl1pPr algn="ctr" defTabSz="388620" rtl="0" eaLnBrk="1" latinLnBrk="0" hangingPunct="1">
              <a:spcBef>
                <a:spcPct val="0"/>
              </a:spcBef>
              <a:buNone/>
              <a:defRPr sz="2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rgbClr val="001842"/>
                </a:solidFill>
                <a:latin typeface="Aptos Serif" panose="02020604070405020304" pitchFamily="18" charset="0"/>
                <a:cs typeface="Aptos Serif" panose="02020604070405020304" pitchFamily="18" charset="0"/>
              </a:rPr>
              <a:t>Notices</a:t>
            </a:r>
          </a:p>
        </p:txBody>
      </p:sp>
    </p:spTree>
    <p:extLst>
      <p:ext uri="{BB962C8B-B14F-4D97-AF65-F5344CB8AC3E}">
        <p14:creationId xmlns:p14="http://schemas.microsoft.com/office/powerpoint/2010/main" val="1040079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C8B9E7C9-61C9-D7E4-27BE-38FDE3692D5B}"/>
              </a:ext>
            </a:extLst>
          </p:cNvPr>
          <p:cNvSpPr>
            <a:spLocks noChangeArrowheads="1"/>
          </p:cNvSpPr>
          <p:nvPr/>
        </p:nvSpPr>
        <p:spPr bwMode="auto">
          <a:xfrm>
            <a:off x="489793" y="491506"/>
            <a:ext cx="6784132" cy="3816429"/>
          </a:xfrm>
          <a:prstGeom prst="rect">
            <a:avLst/>
          </a:prstGeom>
          <a:solidFill>
            <a:schemeClr val="bg1"/>
          </a:solidFill>
          <a:ln>
            <a:noFill/>
          </a:ln>
          <a:effectLst/>
        </p:spPr>
        <p:txBody>
          <a:bodyPr vert="horz" wrap="square" lIns="45720" tIns="45720" rIns="4572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1842"/>
                </a:solidFill>
                <a:effectLst/>
                <a:latin typeface="Arial" panose="020B0604020202020204" pitchFamily="34" charset="0"/>
                <a:ea typeface="Times New Roman" panose="02020603050405020304" pitchFamily="18" charset="0"/>
                <a:cs typeface="Arial" panose="020B0604020202020204" pitchFamily="34" charset="0"/>
              </a:rPr>
              <a:t>Premium Assistance Under Medicaid and the</a:t>
            </a:r>
            <a:br>
              <a:rPr kumimoji="0" lang="en-US" altLang="en-US" sz="1200" b="1" i="0" u="none" strike="noStrike" cap="none" normalizeH="0" baseline="0" dirty="0">
                <a:ln>
                  <a:noFill/>
                </a:ln>
                <a:solidFill>
                  <a:srgbClr val="001842"/>
                </a:solidFill>
                <a:effectLst/>
                <a:latin typeface="Arial" panose="020B0604020202020204" pitchFamily="34" charset="0"/>
                <a:ea typeface="Times New Roman" panose="02020603050405020304" pitchFamily="18" charset="0"/>
                <a:cs typeface="Arial" panose="020B0604020202020204" pitchFamily="34" charset="0"/>
              </a:rPr>
            </a:br>
            <a:r>
              <a:rPr kumimoji="0" lang="en-US" altLang="en-US" sz="1200" b="1" i="0" u="none" strike="noStrike" cap="none" normalizeH="0" baseline="0" dirty="0">
                <a:ln>
                  <a:noFill/>
                </a:ln>
                <a:solidFill>
                  <a:srgbClr val="001842"/>
                </a:solidFill>
                <a:effectLst/>
                <a:latin typeface="Arial" panose="020B0604020202020204" pitchFamily="34" charset="0"/>
                <a:ea typeface="Times New Roman" panose="02020603050405020304" pitchFamily="18" charset="0"/>
                <a:cs typeface="Arial" panose="020B0604020202020204" pitchFamily="34" charset="0"/>
              </a:rPr>
              <a:t>Children’s Health Insurance Program (CHIP)</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100" dirty="0">
                <a:effectLst/>
                <a:latin typeface="Aldine401 BT"/>
                <a:ea typeface="Times New Roman" panose="02020603050405020304" pitchFamily="18" charset="0"/>
              </a:rPr>
              <a:t>If you or your children are eligible for Medicaid or CHIP and you’re eligible for health coverage from your employer, your state may have a premium assistance program that can help pay for coverage, using funds from their Medicaid or CHIP programs.  If you or your children aren’t eligible for Medicaid or CHIP, you won’t be eligible for these premium assistance programs, but you may be able to buy individual insurance coverage through the Health Insurance Marketplace.  For more information, visit </a:t>
            </a:r>
            <a:r>
              <a:rPr lang="en-US" sz="1100" dirty="0">
                <a:solidFill>
                  <a:srgbClr val="272F8B"/>
                </a:solidFill>
                <a:latin typeface="Aldine401 BT"/>
                <a:ea typeface="Times New Roman" panose="02020603050405020304" pitchFamily="18" charset="0"/>
                <a:hlinkClick r:id="rId2"/>
              </a:rPr>
              <a:t>www.healthcare.gov</a:t>
            </a:r>
            <a:r>
              <a:rPr lang="en-US" sz="1100" dirty="0">
                <a:solidFill>
                  <a:srgbClr val="031675"/>
                </a:solidFill>
                <a:latin typeface="Aldine401 BT"/>
                <a:ea typeface="Times New Roman" panose="02020603050405020304" pitchFamily="18" charset="0"/>
                <a:hlinkClick r:id="rId2"/>
              </a:rPr>
              <a:t> </a:t>
            </a:r>
            <a:endParaRPr lang="en-US" sz="1200" dirty="0">
              <a:solidFill>
                <a:srgbClr val="031675"/>
              </a:solidFill>
              <a:effectLst/>
              <a:latin typeface="Times New Roman" panose="02020603050405020304" pitchFamily="18" charset="0"/>
              <a:ea typeface="Times New Roman" panose="02020603050405020304" pitchFamily="18" charset="0"/>
            </a:endParaRPr>
          </a:p>
          <a:p>
            <a:pPr marL="0" marR="0">
              <a:spcBef>
                <a:spcPts val="0"/>
              </a:spcBef>
              <a:spcAft>
                <a:spcPts val="1200"/>
              </a:spcAft>
            </a:pPr>
            <a:r>
              <a:rPr lang="en-US" sz="1100" dirty="0">
                <a:effectLst/>
                <a:latin typeface="Aldine401 BT"/>
                <a:ea typeface="Times New Roman" panose="02020603050405020304" pitchFamily="18" charset="0"/>
              </a:rPr>
              <a:t>If you or your dependents are already enrolled in Medicaid or CHIP and you live in a State listed below, contact your State Medicaid or CHIP office to find out if premium assistance is available.</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1200"/>
              </a:spcAft>
            </a:pPr>
            <a:r>
              <a:rPr lang="en-US" sz="1100" dirty="0">
                <a:effectLst/>
                <a:latin typeface="Aldine401 BT"/>
                <a:ea typeface="Times New Roman" panose="02020603050405020304" pitchFamily="18" charset="0"/>
              </a:rPr>
              <a:t>If you or your dependents are NOT currently enrolled in Medicaid or CHIP, and you think you or any of your dependents might be eligible for either of these programs, contact your State Medicaid or CHIP office or dial </a:t>
            </a:r>
            <a:r>
              <a:rPr lang="en-US" sz="1100" b="1" dirty="0">
                <a:solidFill>
                  <a:srgbClr val="272F8B"/>
                </a:solidFill>
                <a:effectLst/>
                <a:latin typeface="Aldine401 BT"/>
                <a:ea typeface="Times New Roman" panose="02020603050405020304" pitchFamily="18" charset="0"/>
              </a:rPr>
              <a:t>1-877-KIDS NOW</a:t>
            </a:r>
            <a:r>
              <a:rPr lang="en-US" sz="1100" dirty="0">
                <a:solidFill>
                  <a:srgbClr val="272F8B"/>
                </a:solidFill>
                <a:effectLst/>
                <a:latin typeface="Aldine401 BT"/>
                <a:ea typeface="Times New Roman" panose="02020603050405020304" pitchFamily="18" charset="0"/>
              </a:rPr>
              <a:t> </a:t>
            </a:r>
            <a:r>
              <a:rPr lang="en-US" sz="1100" dirty="0">
                <a:effectLst/>
                <a:latin typeface="Aldine401 BT"/>
                <a:ea typeface="Times New Roman" panose="02020603050405020304" pitchFamily="18" charset="0"/>
              </a:rPr>
              <a:t>or</a:t>
            </a:r>
            <a:r>
              <a:rPr lang="en-US" sz="1100" dirty="0">
                <a:solidFill>
                  <a:srgbClr val="031675"/>
                </a:solidFill>
                <a:effectLst/>
                <a:latin typeface="Aldine401 BT"/>
                <a:ea typeface="Times New Roman" panose="02020603050405020304" pitchFamily="18" charset="0"/>
              </a:rPr>
              <a:t> </a:t>
            </a:r>
            <a:r>
              <a:rPr lang="en-US" sz="1100" dirty="0">
                <a:solidFill>
                  <a:srgbClr val="272F8B"/>
                </a:solidFill>
                <a:latin typeface="Aldine401 BT"/>
                <a:ea typeface="Times New Roman" panose="02020603050405020304" pitchFamily="18" charset="0"/>
                <a:hlinkClick r:id="rId3"/>
              </a:rPr>
              <a:t>www.insurekidsnow.gov </a:t>
            </a:r>
            <a:r>
              <a:rPr lang="en-US" sz="1100" dirty="0">
                <a:effectLst/>
                <a:latin typeface="Aldine401 BT"/>
                <a:ea typeface="Times New Roman" panose="02020603050405020304" pitchFamily="18" charset="0"/>
              </a:rPr>
              <a:t>to find out how to apply.  If you qualify, ask your state if it has a program that might help you pay the premiums for an employer-sponsored plan.</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effectLst/>
                <a:latin typeface="Aldine401 BT"/>
                <a:ea typeface="Times New Roman" panose="02020603050405020304" pitchFamily="18" charset="0"/>
              </a:rPr>
              <a:t>If you or your dependents are eligible for premium assistance under Medicaid or CHIP, as well as eligible under your employer plan, your employer must allow you to enroll in your employer plan if you aren’t already enrolled.  This is called a “special enrollment” opportunity, and </a:t>
            </a:r>
            <a:r>
              <a:rPr lang="en-US" sz="1100" b="1" dirty="0">
                <a:effectLst/>
                <a:latin typeface="Aldine401 BT"/>
                <a:ea typeface="Times New Roman" panose="02020603050405020304" pitchFamily="18" charset="0"/>
              </a:rPr>
              <a:t>you must request coverage within 60 days of being determined eligible for premium assistance</a:t>
            </a:r>
            <a:r>
              <a:rPr lang="en-US" sz="1100" dirty="0">
                <a:effectLst/>
                <a:latin typeface="Aldine401 BT"/>
                <a:ea typeface="Times New Roman" panose="02020603050405020304" pitchFamily="18" charset="0"/>
              </a:rPr>
              <a:t>.  If you have questions about enrolling in your employer plan, contact the Department of Labor at</a:t>
            </a:r>
            <a:r>
              <a:rPr lang="en-US" sz="1100" dirty="0">
                <a:solidFill>
                  <a:srgbClr val="031675"/>
                </a:solidFill>
                <a:effectLst/>
                <a:latin typeface="Aldine401 BT"/>
                <a:ea typeface="Times New Roman" panose="02020603050405020304" pitchFamily="18" charset="0"/>
              </a:rPr>
              <a:t> </a:t>
            </a:r>
            <a:r>
              <a:rPr lang="en-US" sz="1100" dirty="0">
                <a:solidFill>
                  <a:srgbClr val="272F8B"/>
                </a:solidFill>
                <a:latin typeface="Aldine401 BT"/>
                <a:ea typeface="Times New Roman" panose="02020603050405020304" pitchFamily="18" charset="0"/>
                <a:hlinkClick r:id="rId4"/>
              </a:rPr>
              <a:t>www.askebsa.dol.gov </a:t>
            </a:r>
            <a:r>
              <a:rPr lang="en-US" sz="1100" dirty="0">
                <a:effectLst/>
                <a:latin typeface="Aldine401 BT"/>
                <a:ea typeface="Times New Roman" panose="02020603050405020304" pitchFamily="18" charset="0"/>
              </a:rPr>
              <a:t>or call </a:t>
            </a:r>
            <a:r>
              <a:rPr lang="en-US" sz="1100" b="1" dirty="0">
                <a:solidFill>
                  <a:srgbClr val="272F8B"/>
                </a:solidFill>
                <a:effectLst/>
                <a:latin typeface="Aldine401 BT"/>
                <a:ea typeface="Times New Roman" panose="02020603050405020304" pitchFamily="18" charset="0"/>
              </a:rPr>
              <a:t>1-866-444-</a:t>
            </a:r>
            <a:r>
              <a:rPr lang="en-US" sz="1100" b="1" dirty="0" err="1">
                <a:solidFill>
                  <a:srgbClr val="272F8B"/>
                </a:solidFill>
                <a:effectLst/>
                <a:latin typeface="Aldine401 BT"/>
                <a:ea typeface="Times New Roman" panose="02020603050405020304" pitchFamily="18" charset="0"/>
              </a:rPr>
              <a:t>EBSA</a:t>
            </a:r>
            <a:r>
              <a:rPr lang="en-US" sz="1100" dirty="0">
                <a:solidFill>
                  <a:srgbClr val="272F8B"/>
                </a:solidFill>
                <a:effectLst/>
                <a:latin typeface="Aldine401 BT"/>
                <a:ea typeface="Times New Roman" panose="02020603050405020304" pitchFamily="18" charset="0"/>
              </a:rPr>
              <a:t> </a:t>
            </a:r>
            <a:r>
              <a:rPr lang="en-US" sz="1100" b="1" dirty="0">
                <a:solidFill>
                  <a:srgbClr val="272F8B"/>
                </a:solidFill>
                <a:effectLst/>
                <a:latin typeface="Aldine401 BT"/>
                <a:ea typeface="Times New Roman" panose="02020603050405020304" pitchFamily="18" charset="0"/>
              </a:rPr>
              <a:t>(3272)</a:t>
            </a:r>
            <a:r>
              <a:rPr lang="en-US" sz="1100" dirty="0">
                <a:solidFill>
                  <a:srgbClr val="272F8B"/>
                </a:solidFill>
                <a:effectLst/>
                <a:latin typeface="Aldine401 BT"/>
                <a:ea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AutoShape 2">
            <a:extLst>
              <a:ext uri="{FF2B5EF4-FFF2-40B4-BE49-F238E27FC236}">
                <a16:creationId xmlns:a16="http://schemas.microsoft.com/office/drawing/2014/main" id="{706EEEF7-C780-9C9D-0C71-2EBB8C805D41}"/>
              </a:ext>
            </a:extLst>
          </p:cNvPr>
          <p:cNvSpPr>
            <a:spLocks noChangeShapeType="1"/>
          </p:cNvSpPr>
          <p:nvPr/>
        </p:nvSpPr>
        <p:spPr bwMode="auto">
          <a:xfrm>
            <a:off x="498475" y="4381751"/>
            <a:ext cx="67754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9">
            <a:extLst>
              <a:ext uri="{FF2B5EF4-FFF2-40B4-BE49-F238E27FC236}">
                <a16:creationId xmlns:a16="http://schemas.microsoft.com/office/drawing/2014/main" id="{24DD9708-827C-4A94-714C-5E758A9F5352}"/>
              </a:ext>
            </a:extLst>
          </p:cNvPr>
          <p:cNvSpPr>
            <a:spLocks noChangeArrowheads="1"/>
          </p:cNvSpPr>
          <p:nvPr/>
        </p:nvSpPr>
        <p:spPr bwMode="auto">
          <a:xfrm>
            <a:off x="489793" y="4426326"/>
            <a:ext cx="6784848"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ldine401 BT" charset="0"/>
                <a:ea typeface="Times New Roman" panose="02020603050405020304" pitchFamily="18" charset="0"/>
              </a:rPr>
              <a:t>If you live in one of the following states, you may be eligible for assistance paying your employer health plan premiums.  The following list of states is current as of March 17, 2025.  Contact your State for more information on eligibility –</a:t>
            </a:r>
            <a:endParaRPr kumimoji="0" lang="en-US" altLang="en-US" sz="500" b="0" i="0" u="none" strike="noStrike" cap="none" normalizeH="0" baseline="0" dirty="0">
              <a:ln>
                <a:noFill/>
              </a:ln>
              <a:solidFill>
                <a:schemeClr val="tx1"/>
              </a:solidFill>
              <a:effectLst/>
            </a:endParaRPr>
          </a:p>
        </p:txBody>
      </p:sp>
      <p:graphicFrame>
        <p:nvGraphicFramePr>
          <p:cNvPr id="21" name="Table 20">
            <a:extLst>
              <a:ext uri="{FF2B5EF4-FFF2-40B4-BE49-F238E27FC236}">
                <a16:creationId xmlns:a16="http://schemas.microsoft.com/office/drawing/2014/main" id="{542D897D-46C9-C74B-5750-3BD9E7E70C3B}"/>
              </a:ext>
            </a:extLst>
          </p:cNvPr>
          <p:cNvGraphicFramePr>
            <a:graphicFrameLocks noGrp="1"/>
          </p:cNvGraphicFramePr>
          <p:nvPr>
            <p:extLst>
              <p:ext uri="{D42A27DB-BD31-4B8C-83A1-F6EECF244321}">
                <p14:modId xmlns:p14="http://schemas.microsoft.com/office/powerpoint/2010/main" val="1069565884"/>
              </p:ext>
            </p:extLst>
          </p:nvPr>
        </p:nvGraphicFramePr>
        <p:xfrm>
          <a:off x="2405169" y="5047882"/>
          <a:ext cx="2989358" cy="783590"/>
        </p:xfrm>
        <a:graphic>
          <a:graphicData uri="http://schemas.openxmlformats.org/drawingml/2006/table">
            <a:tbl>
              <a:tblPr firstRow="1" firstCol="1" lastRow="1" lastCol="1" bandRow="1" bandCol="1"/>
              <a:tblGrid>
                <a:gridCol w="2989358">
                  <a:extLst>
                    <a:ext uri="{9D8B030D-6E8A-4147-A177-3AD203B41FA5}">
                      <a16:colId xmlns:a16="http://schemas.microsoft.com/office/drawing/2014/main" val="3669266596"/>
                    </a:ext>
                  </a:extLst>
                </a:gridCol>
              </a:tblGrid>
              <a:tr h="0">
                <a:tc>
                  <a:txBody>
                    <a:bodyPr/>
                    <a:lstStyle/>
                    <a:p>
                      <a:pPr marL="0" marR="0" algn="ctr">
                        <a:spcBef>
                          <a:spcPts val="0"/>
                        </a:spcBef>
                        <a:spcAft>
                          <a:spcPts val="0"/>
                        </a:spcAft>
                      </a:pPr>
                      <a:r>
                        <a:rPr lang="en-US" sz="1100" b="1" dirty="0">
                          <a:solidFill>
                            <a:schemeClr val="bg1"/>
                          </a:solidFill>
                        </a:rPr>
                        <a:t>MINNESOTA – Medicaid</a:t>
                      </a:r>
                    </a:p>
                  </a:txBody>
                  <a:tcPr marL="68580" marR="68580" marT="73025" marB="825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1842"/>
                    </a:solidFill>
                  </a:tcPr>
                </a:tc>
                <a:extLst>
                  <a:ext uri="{0D108BD9-81ED-4DB2-BD59-A6C34878D82A}">
                    <a16:rowId xmlns:a16="http://schemas.microsoft.com/office/drawing/2014/main" val="3114482213"/>
                  </a:ext>
                </a:extLst>
              </a:tr>
              <a:tr h="390192">
                <a:tc>
                  <a:txBody>
                    <a:bodyPr/>
                    <a:lstStyle/>
                    <a:p>
                      <a:pPr marL="0" marR="0">
                        <a:spcBef>
                          <a:spcPts val="0"/>
                        </a:spcBef>
                        <a:spcAft>
                          <a:spcPts val="0"/>
                        </a:spcAft>
                      </a:pPr>
                      <a:r>
                        <a:rPr lang="en-US" sz="1000" dirty="0">
                          <a:effectLst/>
                          <a:latin typeface="Aldine401 BT"/>
                          <a:ea typeface="Times New Roman" panose="02020603050405020304" pitchFamily="18" charset="0"/>
                          <a:cs typeface="Times New Roman" panose="02020603050405020304" pitchFamily="18" charset="0"/>
                        </a:rPr>
                        <a:t>Website: </a:t>
                      </a:r>
                      <a:r>
                        <a:rPr lang="en-US" sz="1000" b="0" u="none" dirty="0">
                          <a:solidFill>
                            <a:srgbClr val="272F8B"/>
                          </a:solidFill>
                          <a:effectLst/>
                          <a:latin typeface="Aldine401 BT"/>
                          <a:ea typeface="Times New Roman" panose="02020603050405020304" pitchFamily="18" charset="0"/>
                          <a:cs typeface="Times New Roman" panose="02020603050405020304" pitchFamily="18" charset="0"/>
                          <a:hlinkClick r:id="rId5"/>
                        </a:rPr>
                        <a:t>https://mn.gov/dhs/health-care-coverage/</a:t>
                      </a:r>
                      <a:endParaRPr lang="en-US" sz="1200" b="0" u="none" dirty="0">
                        <a:solidFill>
                          <a:srgbClr val="272F8B"/>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effectLst/>
                          <a:latin typeface="Aldine401 BT"/>
                          <a:ea typeface="Times New Roman" panose="02020603050405020304" pitchFamily="18" charset="0"/>
                          <a:cs typeface="Times New Roman" panose="02020603050405020304" pitchFamily="18" charset="0"/>
                        </a:rPr>
                        <a:t>Phone: 1-800-657-3672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3025" marB="825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7828192"/>
                  </a:ext>
                </a:extLst>
              </a:tr>
            </a:tbl>
          </a:graphicData>
        </a:graphic>
      </p:graphicFrame>
      <p:sp>
        <p:nvSpPr>
          <p:cNvPr id="23" name="TextBox 22">
            <a:extLst>
              <a:ext uri="{FF2B5EF4-FFF2-40B4-BE49-F238E27FC236}">
                <a16:creationId xmlns:a16="http://schemas.microsoft.com/office/drawing/2014/main" id="{C0BCE81A-E5A0-8805-2CEC-63AEFCB3E0DB}"/>
              </a:ext>
            </a:extLst>
          </p:cNvPr>
          <p:cNvSpPr txBox="1"/>
          <p:nvPr/>
        </p:nvSpPr>
        <p:spPr>
          <a:xfrm>
            <a:off x="489793" y="6024440"/>
            <a:ext cx="6784848" cy="3770263"/>
          </a:xfrm>
          <a:prstGeom prst="rect">
            <a:avLst/>
          </a:prstGeom>
          <a:noFill/>
        </p:spPr>
        <p:txBody>
          <a:bodyPr wrap="square" lIns="45720" tIns="45720" rIns="45720" bIns="45720">
            <a:spAutoFit/>
          </a:bodyPr>
          <a:lstStyle/>
          <a:p>
            <a:pPr marL="0" marR="0">
              <a:spcBef>
                <a:spcPts val="1200"/>
              </a:spcBef>
              <a:spcAft>
                <a:spcPts val="1200"/>
              </a:spcAft>
            </a:pPr>
            <a:r>
              <a:rPr lang="en-US" sz="1100" dirty="0">
                <a:effectLst/>
                <a:latin typeface="Aldine401 BT"/>
                <a:ea typeface="Times New Roman" panose="02020603050405020304" pitchFamily="18" charset="0"/>
              </a:rPr>
              <a:t>To see if any other states have added a premium assistance program since March 17, 2025, or for more information on special enrollment rights, contact either:</a:t>
            </a:r>
            <a:endParaRPr lang="en-US" sz="1200" dirty="0">
              <a:effectLst/>
              <a:latin typeface="Times New Roman" panose="02020603050405020304" pitchFamily="18" charset="0"/>
              <a:ea typeface="Times New Roman" panose="02020603050405020304" pitchFamily="18" charset="0"/>
            </a:endParaRPr>
          </a:p>
          <a:p>
            <a:pPr marL="457200" marR="0">
              <a:spcBef>
                <a:spcPts val="0"/>
              </a:spcBef>
              <a:spcAft>
                <a:spcPts val="0"/>
              </a:spcAft>
              <a:tabLst>
                <a:tab pos="3200400" algn="l"/>
              </a:tabLst>
            </a:pPr>
            <a:r>
              <a:rPr lang="en-US" sz="1100" dirty="0">
                <a:effectLst/>
                <a:latin typeface="Aldine401 BT"/>
                <a:ea typeface="Times New Roman" panose="02020603050405020304" pitchFamily="18" charset="0"/>
              </a:rPr>
              <a:t>U.S.  Department of Labor	U.S.  Department of Health and Human Services</a:t>
            </a:r>
            <a:endParaRPr lang="en-US" sz="1200" dirty="0">
              <a:effectLst/>
              <a:latin typeface="Times New Roman" panose="02020603050405020304" pitchFamily="18" charset="0"/>
              <a:ea typeface="Times New Roman" panose="02020603050405020304" pitchFamily="18" charset="0"/>
            </a:endParaRPr>
          </a:p>
          <a:p>
            <a:pPr marL="457200" marR="0">
              <a:spcBef>
                <a:spcPts val="0"/>
              </a:spcBef>
              <a:spcAft>
                <a:spcPts val="0"/>
              </a:spcAft>
              <a:tabLst>
                <a:tab pos="3200400" algn="l"/>
              </a:tabLst>
            </a:pPr>
            <a:r>
              <a:rPr lang="en-US" sz="1100" dirty="0">
                <a:effectLst/>
                <a:latin typeface="Aldine401 BT"/>
                <a:ea typeface="Times New Roman" panose="02020603050405020304" pitchFamily="18" charset="0"/>
              </a:rPr>
              <a:t>Employee Benefits Security Administration	Centers for Medicare &amp; Medicaid Services</a:t>
            </a:r>
            <a:endParaRPr lang="en-US" sz="1200" dirty="0">
              <a:effectLst/>
              <a:latin typeface="Times New Roman" panose="02020603050405020304" pitchFamily="18" charset="0"/>
              <a:ea typeface="Times New Roman" panose="02020603050405020304" pitchFamily="18" charset="0"/>
            </a:endParaRPr>
          </a:p>
          <a:p>
            <a:pPr marL="457200" marR="0">
              <a:spcBef>
                <a:spcPts val="0"/>
              </a:spcBef>
              <a:spcAft>
                <a:spcPts val="0"/>
              </a:spcAft>
              <a:tabLst>
                <a:tab pos="3200400" algn="l"/>
              </a:tabLst>
            </a:pPr>
            <a:r>
              <a:rPr lang="es-US" sz="1100" dirty="0">
                <a:solidFill>
                  <a:srgbClr val="272F8B"/>
                </a:solidFill>
                <a:latin typeface="Aldine401 BT"/>
                <a:ea typeface="Times New Roman" panose="02020603050405020304" pitchFamily="18" charset="0"/>
                <a:hlinkClick r:id="rId6"/>
              </a:rPr>
              <a:t>www.dol.gov/agencies/ebsa</a:t>
            </a:r>
            <a:r>
              <a:rPr lang="en-US" sz="1100" b="1" dirty="0">
                <a:solidFill>
                  <a:srgbClr val="4F009E"/>
                </a:solidFill>
                <a:effectLst/>
                <a:latin typeface="Aldine401 BT"/>
                <a:ea typeface="Times New Roman" panose="02020603050405020304" pitchFamily="18" charset="0"/>
              </a:rPr>
              <a:t>	</a:t>
            </a:r>
            <a:r>
              <a:rPr lang="en-US" sz="1100" dirty="0">
                <a:solidFill>
                  <a:srgbClr val="272F8B"/>
                </a:solidFill>
                <a:latin typeface="Aldine401 BT"/>
                <a:hlinkClick r:id="rId7"/>
              </a:rPr>
              <a:t>www.cms.hhs.gov </a:t>
            </a:r>
            <a:endParaRPr lang="en-US" sz="1100" dirty="0">
              <a:solidFill>
                <a:srgbClr val="272F8B"/>
              </a:solidFill>
              <a:latin typeface="Aldine401 BT"/>
            </a:endParaRPr>
          </a:p>
          <a:p>
            <a:pPr marL="457200" marR="0">
              <a:spcBef>
                <a:spcPts val="0"/>
              </a:spcBef>
              <a:spcAft>
                <a:spcPts val="1200"/>
              </a:spcAft>
              <a:tabLst>
                <a:tab pos="3200400" algn="l"/>
              </a:tabLst>
            </a:pPr>
            <a:r>
              <a:rPr lang="en-US" sz="1100" dirty="0">
                <a:effectLst/>
                <a:latin typeface="Aldine401 BT"/>
                <a:ea typeface="Times New Roman" panose="02020603050405020304" pitchFamily="18" charset="0"/>
              </a:rPr>
              <a:t>1-866-444-</a:t>
            </a:r>
            <a:r>
              <a:rPr lang="en-US" sz="1100" dirty="0" err="1">
                <a:effectLst/>
                <a:latin typeface="Aldine401 BT"/>
                <a:ea typeface="Times New Roman" panose="02020603050405020304" pitchFamily="18" charset="0"/>
              </a:rPr>
              <a:t>EBSA</a:t>
            </a:r>
            <a:r>
              <a:rPr lang="en-US" sz="1100" dirty="0">
                <a:effectLst/>
                <a:latin typeface="Aldine401 BT"/>
                <a:ea typeface="Times New Roman" panose="02020603050405020304" pitchFamily="18" charset="0"/>
              </a:rPr>
              <a:t> (3272)	1-877-267-2323, Menu Option 4, Ext.  61565</a:t>
            </a:r>
            <a:br>
              <a:rPr lang="en-US" sz="1100" dirty="0">
                <a:effectLst/>
                <a:latin typeface="Aldine401 BT"/>
                <a:ea typeface="Times New Roman" panose="02020603050405020304" pitchFamily="18" charset="0"/>
              </a:rPr>
            </a:b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100" b="1" dirty="0">
                <a:solidFill>
                  <a:srgbClr val="001842"/>
                </a:solidFill>
                <a:effectLst/>
                <a:latin typeface="Arial" panose="020B0604020202020204" pitchFamily="34" charset="0"/>
                <a:ea typeface="Times New Roman" panose="02020603050405020304" pitchFamily="18" charset="0"/>
              </a:rPr>
              <a:t>Paperwork Reduction Act Statement</a:t>
            </a:r>
          </a:p>
          <a:p>
            <a:pPr marL="0" marR="0">
              <a:spcBef>
                <a:spcPts val="0"/>
              </a:spcBef>
              <a:spcAft>
                <a:spcPts val="600"/>
              </a:spcAft>
            </a:pPr>
            <a:r>
              <a:rPr lang="en-US" sz="1000" dirty="0">
                <a:effectLst/>
                <a:latin typeface="Aldine401 BT"/>
                <a:ea typeface="Times New Roman" panose="02020603050405020304" pitchFamily="18" charset="0"/>
              </a:rPr>
              <a:t>According to the Paperwork Reduction Act of 1995 (Pub. L. 104-13) (PRA), no persons are required to respond to a collection of information unless such collection displays a valid Office of Management and Budget (OMB) control number. The Department notes that a Federal agency cannot conduct or sponsor a collection of information unless it is approved by OMB under the PRA, and displays a currently valid OMB control number, and the public is not required to respond to a collection of information unless it displays a currently valid OMB control number. See 44 U.S.C. 3507. Also, notwithstanding any other provisions of law, no person shall be subject to penalty for failing to comply with a collection of information if the collection of information does not display a currently valid OMB control number. See 44 U.S.C. 3512.</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000" dirty="0">
                <a:effectLst/>
                <a:latin typeface="Aldine401 BT"/>
                <a:ea typeface="Times New Roman" panose="02020603050405020304" pitchFamily="18" charset="0"/>
              </a:rPr>
              <a:t>The public reporting burden for this collection of information is estimated to average approximately seven minutes per respondent. Interested parties are encouraged to send comments regarding the burden estimate or any other aspect of this collection of information, including suggestions for reducing this burden, to the U.S. Department of Labor, Employee Benefits Security Administration, Office of Policy and Research, Attention: PRA Clearance Officer, 200 Constitution Avenue, N.W., Room N-5718, Washington, DC 20210 or email </a:t>
            </a:r>
            <a:r>
              <a:rPr lang="en-US" sz="1000" u="sng" dirty="0">
                <a:solidFill>
                  <a:srgbClr val="0000FF"/>
                </a:solidFill>
                <a:effectLst/>
                <a:latin typeface="Aldine401 BT"/>
                <a:ea typeface="Times New Roman" panose="02020603050405020304" pitchFamily="18" charset="0"/>
                <a:hlinkClick r:id="rId8"/>
              </a:rPr>
              <a:t>ebsa.opr@dol.gov</a:t>
            </a:r>
            <a:r>
              <a:rPr lang="en-US" sz="1000" dirty="0">
                <a:effectLst/>
                <a:latin typeface="Aldine401 BT"/>
                <a:ea typeface="Times New Roman" panose="02020603050405020304" pitchFamily="18" charset="0"/>
              </a:rPr>
              <a:t> and reference the OMB Control Number 1210-0137.</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14319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DDA196F-A081-0829-18E4-93530C8676BF}"/>
              </a:ext>
            </a:extLst>
          </p:cNvPr>
          <p:cNvSpPr>
            <a:spLocks noGrp="1"/>
          </p:cNvSpPr>
          <p:nvPr>
            <p:ph type="ftr" sz="quarter" idx="3"/>
          </p:nvPr>
        </p:nvSpPr>
        <p:spPr/>
        <p:txBody>
          <a:bodyPr/>
          <a:lstStyle/>
          <a:p>
            <a:r>
              <a:rPr lang="en-US" sz="800"/>
              <a:t>This booklet provides only a summary of your beneﬁts. All services described within are subject to the deﬁnitions, limitations and exclusions set forth in each insurance carrier's or provider's contract.</a:t>
            </a:r>
            <a:endParaRPr lang="en-US" sz="800" dirty="0"/>
          </a:p>
        </p:txBody>
      </p:sp>
      <p:graphicFrame>
        <p:nvGraphicFramePr>
          <p:cNvPr id="5" name="object 2">
            <a:extLst>
              <a:ext uri="{FF2B5EF4-FFF2-40B4-BE49-F238E27FC236}">
                <a16:creationId xmlns:a16="http://schemas.microsoft.com/office/drawing/2014/main" id="{62146024-C557-30BF-2B44-564AA483270A}"/>
              </a:ext>
            </a:extLst>
          </p:cNvPr>
          <p:cNvGraphicFramePr>
            <a:graphicFrameLocks noGrp="1"/>
          </p:cNvGraphicFramePr>
          <p:nvPr>
            <p:extLst>
              <p:ext uri="{D42A27DB-BD31-4B8C-83A1-F6EECF244321}">
                <p14:modId xmlns:p14="http://schemas.microsoft.com/office/powerpoint/2010/main" val="423484901"/>
              </p:ext>
            </p:extLst>
          </p:nvPr>
        </p:nvGraphicFramePr>
        <p:xfrm>
          <a:off x="720240" y="4895409"/>
          <a:ext cx="6263198" cy="2541831"/>
        </p:xfrm>
        <a:graphic>
          <a:graphicData uri="http://schemas.openxmlformats.org/drawingml/2006/table">
            <a:tbl>
              <a:tblPr firstRow="1" bandRow="1">
                <a:tableStyleId>{2D5ABB26-0587-4C30-8999-92F81FD0307C}</a:tableStyleId>
              </a:tblPr>
              <a:tblGrid>
                <a:gridCol w="2591864">
                  <a:extLst>
                    <a:ext uri="{9D8B030D-6E8A-4147-A177-3AD203B41FA5}">
                      <a16:colId xmlns:a16="http://schemas.microsoft.com/office/drawing/2014/main" val="20000"/>
                    </a:ext>
                  </a:extLst>
                </a:gridCol>
                <a:gridCol w="2556909">
                  <a:extLst>
                    <a:ext uri="{9D8B030D-6E8A-4147-A177-3AD203B41FA5}">
                      <a16:colId xmlns:a16="http://schemas.microsoft.com/office/drawing/2014/main" val="20002"/>
                    </a:ext>
                  </a:extLst>
                </a:gridCol>
                <a:gridCol w="1114425">
                  <a:extLst>
                    <a:ext uri="{9D8B030D-6E8A-4147-A177-3AD203B41FA5}">
                      <a16:colId xmlns:a16="http://schemas.microsoft.com/office/drawing/2014/main" val="20003"/>
                    </a:ext>
                  </a:extLst>
                </a:gridCol>
              </a:tblGrid>
              <a:tr h="245666">
                <a:tc>
                  <a:txBody>
                    <a:bodyPr/>
                    <a:lstStyle/>
                    <a:p>
                      <a:pPr marL="50800" algn="l">
                        <a:lnSpc>
                          <a:spcPts val="1270"/>
                        </a:lnSpc>
                      </a:pPr>
                      <a:r>
                        <a:rPr sz="1100" b="1" spc="0" baseline="0" dirty="0">
                          <a:solidFill>
                            <a:srgbClr val="008250"/>
                          </a:solidFill>
                          <a:latin typeface="+mn-lt"/>
                          <a:cs typeface="Tahoma"/>
                        </a:rPr>
                        <a:t>Carrier</a:t>
                      </a:r>
                      <a:endParaRPr sz="1100" spc="0" baseline="0" dirty="0">
                        <a:solidFill>
                          <a:srgbClr val="008250"/>
                        </a:solidFill>
                        <a:latin typeface="+mn-lt"/>
                        <a:cs typeface="Tahoma"/>
                      </a:endParaRPr>
                    </a:p>
                  </a:txBody>
                  <a:tcPr marL="0" marR="0" marT="0" marB="0" anchor="ctr">
                    <a:lnB w="12700">
                      <a:solidFill>
                        <a:srgbClr val="231F20"/>
                      </a:solidFill>
                      <a:prstDash val="solid"/>
                    </a:lnB>
                  </a:tcPr>
                </a:tc>
                <a:tc>
                  <a:txBody>
                    <a:bodyPr/>
                    <a:lstStyle/>
                    <a:p>
                      <a:pPr marL="0" indent="0" algn="l">
                        <a:lnSpc>
                          <a:spcPts val="1270"/>
                        </a:lnSpc>
                      </a:pPr>
                      <a:r>
                        <a:rPr sz="1100" b="1" spc="0" baseline="0" dirty="0">
                          <a:solidFill>
                            <a:srgbClr val="008250"/>
                          </a:solidFill>
                          <a:latin typeface="+mn-lt"/>
                          <a:cs typeface="Tahoma"/>
                        </a:rPr>
                        <a:t>Web</a:t>
                      </a:r>
                      <a:r>
                        <a:rPr lang="en-US" sz="1100" b="1" spc="0" baseline="0" dirty="0">
                          <a:solidFill>
                            <a:srgbClr val="008250"/>
                          </a:solidFill>
                          <a:latin typeface="+mn-lt"/>
                          <a:cs typeface="Tahoma"/>
                        </a:rPr>
                        <a:t> Address</a:t>
                      </a:r>
                      <a:endParaRPr sz="1100" spc="0" baseline="0" dirty="0">
                        <a:solidFill>
                          <a:srgbClr val="008250"/>
                        </a:solidFill>
                        <a:latin typeface="+mn-lt"/>
                        <a:cs typeface="Tahoma"/>
                      </a:endParaRPr>
                    </a:p>
                  </a:txBody>
                  <a:tcPr marL="0" marR="0" marT="0" marB="0" anchor="ctr">
                    <a:lnB w="12700" cap="flat" cmpd="sng" algn="ctr">
                      <a:solidFill>
                        <a:srgbClr val="231F20"/>
                      </a:solidFill>
                      <a:prstDash val="solid"/>
                      <a:round/>
                      <a:headEnd type="none" w="med" len="med"/>
                      <a:tailEnd type="none" w="med" len="med"/>
                    </a:lnB>
                  </a:tcPr>
                </a:tc>
                <a:tc>
                  <a:txBody>
                    <a:bodyPr/>
                    <a:lstStyle/>
                    <a:p>
                      <a:pPr marL="0" indent="0" algn="ctr">
                        <a:lnSpc>
                          <a:spcPts val="1270"/>
                        </a:lnSpc>
                      </a:pPr>
                      <a:r>
                        <a:rPr sz="1100" b="1" spc="0" baseline="0" dirty="0">
                          <a:solidFill>
                            <a:srgbClr val="008250"/>
                          </a:solidFill>
                          <a:latin typeface="+mn-lt"/>
                          <a:cs typeface="Tahoma"/>
                        </a:rPr>
                        <a:t>Phone</a:t>
                      </a:r>
                      <a:r>
                        <a:rPr lang="en-US" sz="1100" b="1" spc="0" baseline="0" dirty="0">
                          <a:solidFill>
                            <a:srgbClr val="008250"/>
                          </a:solidFill>
                          <a:latin typeface="+mn-lt"/>
                          <a:cs typeface="Tahoma"/>
                        </a:rPr>
                        <a:t> Number</a:t>
                      </a:r>
                      <a:endParaRPr sz="1100" spc="0" baseline="0" dirty="0">
                        <a:solidFill>
                          <a:srgbClr val="008250"/>
                        </a:solidFill>
                        <a:latin typeface="+mn-lt"/>
                        <a:cs typeface="Tahoma"/>
                      </a:endParaRPr>
                    </a:p>
                  </a:txBody>
                  <a:tcPr marL="45720" marR="45720" anchor="ctr">
                    <a:lnB w="12700">
                      <a:solidFill>
                        <a:srgbClr val="231F20"/>
                      </a:solidFill>
                      <a:prstDash val="solid"/>
                    </a:lnB>
                  </a:tcPr>
                </a:tc>
                <a:extLst>
                  <a:ext uri="{0D108BD9-81ED-4DB2-BD59-A6C34878D82A}">
                    <a16:rowId xmlns:a16="http://schemas.microsoft.com/office/drawing/2014/main" val="10000"/>
                  </a:ext>
                </a:extLst>
              </a:tr>
              <a:tr h="429543">
                <a:tc>
                  <a:txBody>
                    <a:bodyPr/>
                    <a:lstStyle/>
                    <a:p>
                      <a:pPr marL="50800" algn="l">
                        <a:lnSpc>
                          <a:spcPct val="100000"/>
                        </a:lnSpc>
                        <a:spcBef>
                          <a:spcPts val="170"/>
                        </a:spcBef>
                      </a:pPr>
                      <a:r>
                        <a:rPr sz="1000" b="1" spc="0" baseline="0" dirty="0">
                          <a:solidFill>
                            <a:schemeClr val="tx1">
                              <a:lumMod val="75000"/>
                              <a:lumOff val="25000"/>
                            </a:schemeClr>
                          </a:solidFill>
                          <a:latin typeface="+mn-lt"/>
                          <a:cs typeface="Gill Sans MT"/>
                        </a:rPr>
                        <a:t>Medical and Prescription</a:t>
                      </a:r>
                      <a:endParaRPr sz="1000" spc="0" baseline="0" dirty="0">
                        <a:solidFill>
                          <a:schemeClr val="tx1">
                            <a:lumMod val="75000"/>
                            <a:lumOff val="25000"/>
                          </a:schemeClr>
                        </a:solidFill>
                        <a:latin typeface="+mn-lt"/>
                        <a:cs typeface="Gill Sans MT"/>
                      </a:endParaRPr>
                    </a:p>
                    <a:p>
                      <a:pPr marL="165100" algn="l">
                        <a:lnSpc>
                          <a:spcPct val="100000"/>
                        </a:lnSpc>
                        <a:spcBef>
                          <a:spcPts val="20"/>
                        </a:spcBef>
                      </a:pPr>
                      <a:r>
                        <a:rPr lang="en-US" sz="1000" spc="0" baseline="0" dirty="0">
                          <a:solidFill>
                            <a:schemeClr val="tx1"/>
                          </a:solidFill>
                          <a:latin typeface="+mn-lt"/>
                          <a:cs typeface="Gill Sans MT"/>
                        </a:rPr>
                        <a:t>UnitedHealthcare</a:t>
                      </a:r>
                      <a:endParaRPr sz="1000" spc="0" baseline="0" dirty="0">
                        <a:solidFill>
                          <a:schemeClr val="tx1"/>
                        </a:solidFill>
                        <a:latin typeface="+mn-lt"/>
                        <a:cs typeface="Gill Sans MT"/>
                      </a:endParaRPr>
                    </a:p>
                  </a:txBody>
                  <a:tcPr marL="45720" marR="45720" anchor="ctr">
                    <a:lnT w="12700">
                      <a:solidFill>
                        <a:srgbClr val="231F20"/>
                      </a:solidFill>
                      <a:prstDash val="solid"/>
                    </a:lnT>
                    <a:lnB w="3175" cap="flat" cmpd="sng" algn="ctr">
                      <a:solidFill>
                        <a:srgbClr val="231F20"/>
                      </a:solidFill>
                      <a:prstDash val="solid"/>
                      <a:round/>
                      <a:headEnd type="none" w="med" len="med"/>
                      <a:tailEnd type="none" w="med" len="med"/>
                    </a:lnB>
                  </a:tcPr>
                </a:tc>
                <a:tc>
                  <a:txBody>
                    <a:bodyPr/>
                    <a:lstStyle/>
                    <a:p>
                      <a:pPr marL="0" indent="0" algn="l">
                        <a:lnSpc>
                          <a:spcPct val="100000"/>
                        </a:lnSpc>
                      </a:pPr>
                      <a:r>
                        <a:rPr lang="en-US" sz="1000" spc="0" baseline="0" dirty="0">
                          <a:solidFill>
                            <a:schemeClr val="tx1">
                              <a:lumMod val="75000"/>
                              <a:lumOff val="25000"/>
                            </a:schemeClr>
                          </a:solidFill>
                          <a:latin typeface="+mn-lt"/>
                          <a:cs typeface="Gill Sans MT"/>
                          <a:hlinkClick r:id="rId2"/>
                        </a:rPr>
                        <a:t>www.</a:t>
                      </a:r>
                      <a:r>
                        <a:rPr lang="en-US" sz="1000" spc="0" baseline="0" dirty="0">
                          <a:solidFill>
                            <a:schemeClr val="tx1">
                              <a:lumMod val="75000"/>
                              <a:lumOff val="25000"/>
                            </a:schemeClr>
                          </a:solidFill>
                          <a:latin typeface="+mn-lt"/>
                          <a:cs typeface="Gill Sans MT"/>
                          <a:hlinkClick r:id="rId3"/>
                        </a:rPr>
                        <a:t>myuhc.com </a:t>
                      </a:r>
                      <a:endParaRPr lang="en-US" sz="1000" spc="0" baseline="0" dirty="0">
                        <a:solidFill>
                          <a:schemeClr val="tx1">
                            <a:lumMod val="75000"/>
                            <a:lumOff val="25000"/>
                          </a:schemeClr>
                        </a:solidFill>
                        <a:latin typeface="+mn-lt"/>
                        <a:cs typeface="Gill Sans MT"/>
                      </a:endParaRPr>
                    </a:p>
                  </a:txBody>
                  <a:tcPr marL="45720" marR="45720" anchor="ctr">
                    <a:lnT w="12700"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tcPr>
                </a:tc>
                <a:tc>
                  <a:txBody>
                    <a:bodyPr/>
                    <a:lstStyle/>
                    <a:p>
                      <a:pPr marL="0" indent="0" algn="ctr">
                        <a:lnSpc>
                          <a:spcPct val="100000"/>
                        </a:lnSpc>
                      </a:pPr>
                      <a:r>
                        <a:rPr lang="en-US" sz="1000" spc="0" baseline="0" dirty="0">
                          <a:solidFill>
                            <a:schemeClr val="tx1"/>
                          </a:solidFill>
                          <a:latin typeface="+mn-lt"/>
                          <a:cs typeface="Gill Sans MT"/>
                        </a:rPr>
                        <a:t>877-797-8812</a:t>
                      </a:r>
                      <a:endParaRPr sz="1000" spc="0" baseline="0" dirty="0">
                        <a:solidFill>
                          <a:schemeClr val="tx1"/>
                        </a:solidFill>
                        <a:latin typeface="+mn-lt"/>
                        <a:cs typeface="Gill Sans MT"/>
                      </a:endParaRPr>
                    </a:p>
                  </a:txBody>
                  <a:tcPr marL="45720" marR="45720" anchor="ctr">
                    <a:lnT w="12700">
                      <a:solidFill>
                        <a:srgbClr val="231F20"/>
                      </a:solidFill>
                      <a:prstDash val="solid"/>
                    </a:lnT>
                    <a:lnB w="3175"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1"/>
                  </a:ext>
                </a:extLst>
              </a:tr>
              <a:tr h="447973">
                <a:tc>
                  <a:txBody>
                    <a:bodyPr/>
                    <a:lstStyle/>
                    <a:p>
                      <a:pPr marL="50800" algn="l">
                        <a:lnSpc>
                          <a:spcPct val="100000"/>
                        </a:lnSpc>
                        <a:spcBef>
                          <a:spcPts val="135"/>
                        </a:spcBef>
                      </a:pPr>
                      <a:r>
                        <a:rPr sz="1000" b="1" spc="0" baseline="0" dirty="0">
                          <a:solidFill>
                            <a:schemeClr val="tx1">
                              <a:lumMod val="75000"/>
                              <a:lumOff val="25000"/>
                            </a:schemeClr>
                          </a:solidFill>
                          <a:latin typeface="+mn-lt"/>
                          <a:cs typeface="Gill Sans MT"/>
                        </a:rPr>
                        <a:t>Health Savings Account</a:t>
                      </a:r>
                      <a:endParaRPr lang="en-US" sz="1000" b="1" spc="0" baseline="0" dirty="0">
                        <a:solidFill>
                          <a:schemeClr val="tx1">
                            <a:lumMod val="75000"/>
                            <a:lumOff val="25000"/>
                          </a:schemeClr>
                        </a:solidFill>
                        <a:latin typeface="+mn-lt"/>
                        <a:cs typeface="Gill Sans MT"/>
                      </a:endParaRPr>
                    </a:p>
                    <a:p>
                      <a:pPr marL="165100" algn="l">
                        <a:lnSpc>
                          <a:spcPct val="100000"/>
                        </a:lnSpc>
                        <a:spcBef>
                          <a:spcPts val="20"/>
                        </a:spcBef>
                      </a:pPr>
                      <a:r>
                        <a:rPr lang="en-US" sz="1000" spc="0" baseline="0" dirty="0">
                          <a:solidFill>
                            <a:schemeClr val="tx1"/>
                          </a:solidFill>
                          <a:latin typeface="+mn-lt"/>
                          <a:cs typeface="Gill Sans MT"/>
                        </a:rPr>
                        <a:t>Optum</a:t>
                      </a:r>
                    </a:p>
                  </a:txBody>
                  <a:tcPr marL="45720" marR="45720" anchor="ctr">
                    <a:lnT w="3175">
                      <a:solidFill>
                        <a:srgbClr val="231F20"/>
                      </a:solidFill>
                      <a:prstDash val="solid"/>
                    </a:lnT>
                    <a:lnB w="3175">
                      <a:solidFill>
                        <a:srgbClr val="231F20"/>
                      </a:solidFill>
                      <a:prstDash val="solid"/>
                    </a:lnB>
                  </a:tcPr>
                </a:tc>
                <a:tc>
                  <a:txBody>
                    <a:bodyPr/>
                    <a:lstStyle/>
                    <a:p>
                      <a:pPr marL="0" indent="0" algn="l">
                        <a:lnSpc>
                          <a:spcPct val="100000"/>
                        </a:lnSpc>
                      </a:pPr>
                      <a:r>
                        <a:rPr lang="en-US" sz="1000" kern="1200" spc="0" baseline="0" dirty="0">
                          <a:solidFill>
                            <a:schemeClr val="tx1">
                              <a:lumMod val="75000"/>
                              <a:lumOff val="25000"/>
                            </a:schemeClr>
                          </a:solidFill>
                          <a:latin typeface="+mn-lt"/>
                          <a:ea typeface="+mn-ea"/>
                          <a:cs typeface="Gill Sans MT"/>
                          <a:hlinkClick r:id="rId4"/>
                        </a:rPr>
                        <a:t>www.optumbank.com</a:t>
                      </a:r>
                      <a:r>
                        <a:rPr lang="en-US" sz="1000" kern="1200" spc="0" baseline="0" dirty="0">
                          <a:solidFill>
                            <a:schemeClr val="tx1">
                              <a:lumMod val="75000"/>
                              <a:lumOff val="25000"/>
                            </a:schemeClr>
                          </a:solidFill>
                          <a:latin typeface="+mn-lt"/>
                          <a:ea typeface="+mn-ea"/>
                          <a:cs typeface="Gill Sans MT"/>
                        </a:rPr>
                        <a:t> </a:t>
                      </a:r>
                    </a:p>
                  </a:txBody>
                  <a:tcPr marL="45720" marR="45720" anchor="ct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tcPr>
                </a:tc>
                <a:tc>
                  <a:txBody>
                    <a:bodyPr/>
                    <a:lstStyle/>
                    <a:p>
                      <a:pPr marL="0" indent="0" algn="ctr">
                        <a:lnSpc>
                          <a:spcPct val="100000"/>
                        </a:lnSpc>
                      </a:pPr>
                      <a:r>
                        <a:rPr lang="en-US" sz="1000" spc="0" baseline="0" dirty="0">
                          <a:solidFill>
                            <a:schemeClr val="tx1">
                              <a:lumMod val="75000"/>
                              <a:lumOff val="25000"/>
                            </a:schemeClr>
                          </a:solidFill>
                          <a:latin typeface="+mn-lt"/>
                          <a:cs typeface="Gill Sans MT"/>
                        </a:rPr>
                        <a:t>800-791-9361</a:t>
                      </a:r>
                    </a:p>
                  </a:txBody>
                  <a:tcPr marL="45720" marR="45720" anchor="ctr">
                    <a:lnT w="3175">
                      <a:solidFill>
                        <a:srgbClr val="231F20"/>
                      </a:solidFill>
                      <a:prstDash val="solid"/>
                    </a:lnT>
                    <a:lnB w="3175">
                      <a:solidFill>
                        <a:srgbClr val="231F20"/>
                      </a:solidFill>
                      <a:prstDash val="solid"/>
                    </a:lnB>
                  </a:tcPr>
                </a:tc>
                <a:extLst>
                  <a:ext uri="{0D108BD9-81ED-4DB2-BD59-A6C34878D82A}">
                    <a16:rowId xmlns:a16="http://schemas.microsoft.com/office/drawing/2014/main" val="10002"/>
                  </a:ext>
                </a:extLst>
              </a:tr>
              <a:tr h="434505">
                <a:tc>
                  <a:txBody>
                    <a:bodyPr/>
                    <a:lstStyle/>
                    <a:p>
                      <a:pPr marL="50800" algn="l">
                        <a:lnSpc>
                          <a:spcPct val="100000"/>
                        </a:lnSpc>
                        <a:spcBef>
                          <a:spcPts val="135"/>
                        </a:spcBef>
                      </a:pPr>
                      <a:r>
                        <a:rPr sz="1000" b="1" spc="0" baseline="0" dirty="0">
                          <a:solidFill>
                            <a:schemeClr val="tx1">
                              <a:lumMod val="75000"/>
                              <a:lumOff val="25000"/>
                            </a:schemeClr>
                          </a:solidFill>
                          <a:latin typeface="+mn-lt"/>
                          <a:cs typeface="Gill Sans MT"/>
                        </a:rPr>
                        <a:t>Dental</a:t>
                      </a:r>
                      <a:endParaRPr sz="1000" spc="0" baseline="0" dirty="0">
                        <a:solidFill>
                          <a:schemeClr val="tx1">
                            <a:lumMod val="75000"/>
                            <a:lumOff val="25000"/>
                          </a:schemeClr>
                        </a:solidFill>
                        <a:latin typeface="+mn-lt"/>
                        <a:cs typeface="Gill Sans MT"/>
                      </a:endParaRPr>
                    </a:p>
                    <a:p>
                      <a:pPr marL="165100" algn="l">
                        <a:lnSpc>
                          <a:spcPct val="100000"/>
                        </a:lnSpc>
                        <a:spcBef>
                          <a:spcPts val="20"/>
                        </a:spcBef>
                      </a:pPr>
                      <a:r>
                        <a:rPr lang="en-US" sz="1000" spc="0" baseline="0" dirty="0">
                          <a:solidFill>
                            <a:schemeClr val="tx1"/>
                          </a:solidFill>
                          <a:latin typeface="+mn-lt"/>
                          <a:cs typeface="Gill Sans MT"/>
                        </a:rPr>
                        <a:t>Guardian</a:t>
                      </a:r>
                      <a:endParaRPr sz="1000" spc="0" baseline="0" dirty="0">
                        <a:solidFill>
                          <a:schemeClr val="tx1"/>
                        </a:solidFill>
                        <a:latin typeface="+mn-lt"/>
                        <a:cs typeface="Gill Sans MT"/>
                      </a:endParaRPr>
                    </a:p>
                  </a:txBody>
                  <a:tcPr marL="45720" marR="45720" anchor="ct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tcPr>
                </a:tc>
                <a:tc>
                  <a:txBody>
                    <a:bodyPr/>
                    <a:lstStyle/>
                    <a:p>
                      <a:pPr marL="0" indent="0" algn="l">
                        <a:lnSpc>
                          <a:spcPct val="100000"/>
                        </a:lnSpc>
                      </a:pPr>
                      <a:r>
                        <a:rPr lang="en-US" sz="1000" spc="0" baseline="0" dirty="0">
                          <a:solidFill>
                            <a:schemeClr val="tx1">
                              <a:lumMod val="75000"/>
                              <a:lumOff val="25000"/>
                            </a:schemeClr>
                          </a:solidFill>
                          <a:latin typeface="+mn-lt"/>
                          <a:cs typeface="Gill Sans MT"/>
                          <a:hlinkClick r:id="rId5"/>
                        </a:rPr>
                        <a:t>www.guardianlife.com/find-a-dentist</a:t>
                      </a:r>
                      <a:endParaRPr lang="en-US" sz="1000" spc="0" baseline="0" dirty="0">
                        <a:solidFill>
                          <a:schemeClr val="tx1">
                            <a:lumMod val="75000"/>
                            <a:lumOff val="25000"/>
                          </a:schemeClr>
                        </a:solidFill>
                        <a:latin typeface="+mn-lt"/>
                        <a:cs typeface="Gill Sans MT"/>
                      </a:endParaRPr>
                    </a:p>
                  </a:txBody>
                  <a:tcPr marL="45720" marR="45720" anchor="ct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tcPr>
                </a:tc>
                <a:tc>
                  <a:txBody>
                    <a:bodyPr/>
                    <a:lstStyle/>
                    <a:p>
                      <a:pPr marL="0" indent="0" algn="ctr">
                        <a:lnSpc>
                          <a:spcPct val="100000"/>
                        </a:lnSpc>
                      </a:pPr>
                      <a:r>
                        <a:rPr lang="en-US" sz="1000" spc="0" baseline="0" dirty="0">
                          <a:solidFill>
                            <a:schemeClr val="tx1"/>
                          </a:solidFill>
                          <a:latin typeface="+mn-lt"/>
                          <a:cs typeface="Gill Sans MT"/>
                        </a:rPr>
                        <a:t>800-627-4200</a:t>
                      </a:r>
                    </a:p>
                  </a:txBody>
                  <a:tcPr marL="45720" marR="45720" anchor="ct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4"/>
                  </a:ext>
                </a:extLst>
              </a:tr>
              <a:tr h="447826">
                <a:tc>
                  <a:txBody>
                    <a:bodyPr/>
                    <a:lstStyle/>
                    <a:p>
                      <a:pPr marL="50800" algn="l">
                        <a:lnSpc>
                          <a:spcPct val="100000"/>
                        </a:lnSpc>
                        <a:spcBef>
                          <a:spcPts val="135"/>
                        </a:spcBef>
                      </a:pPr>
                      <a:r>
                        <a:rPr lang="en-US" sz="1000" b="1" spc="0" baseline="0" dirty="0">
                          <a:solidFill>
                            <a:schemeClr val="tx1">
                              <a:lumMod val="75000"/>
                              <a:lumOff val="25000"/>
                            </a:schemeClr>
                          </a:solidFill>
                          <a:latin typeface="+mn-lt"/>
                          <a:cs typeface="Gill Sans MT"/>
                        </a:rPr>
                        <a:t>Vision</a:t>
                      </a:r>
                      <a:endParaRPr sz="1000" spc="0" baseline="0" dirty="0">
                        <a:solidFill>
                          <a:schemeClr val="tx1">
                            <a:lumMod val="75000"/>
                            <a:lumOff val="25000"/>
                          </a:schemeClr>
                        </a:solidFill>
                        <a:latin typeface="+mn-lt"/>
                        <a:cs typeface="Gill Sans MT"/>
                      </a:endParaRPr>
                    </a:p>
                    <a:p>
                      <a:pPr marL="165100" algn="l">
                        <a:lnSpc>
                          <a:spcPct val="100000"/>
                        </a:lnSpc>
                        <a:spcBef>
                          <a:spcPts val="20"/>
                        </a:spcBef>
                      </a:pPr>
                      <a:r>
                        <a:rPr lang="en-US" sz="1000" spc="0" baseline="0">
                          <a:solidFill>
                            <a:schemeClr val="tx1"/>
                          </a:solidFill>
                          <a:latin typeface="+mn-lt"/>
                          <a:cs typeface="Gill Sans MT"/>
                        </a:rPr>
                        <a:t>Guardian - VSP</a:t>
                      </a:r>
                      <a:endParaRPr sz="1000" spc="0" baseline="0" dirty="0">
                        <a:solidFill>
                          <a:schemeClr val="tx1"/>
                        </a:solidFill>
                        <a:latin typeface="+mn-lt"/>
                        <a:cs typeface="Gill Sans MT"/>
                      </a:endParaRPr>
                    </a:p>
                  </a:txBody>
                  <a:tcPr marL="45720" marR="45720" anchor="ct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tcPr>
                </a:tc>
                <a:tc>
                  <a:txBody>
                    <a:bodyPr/>
                    <a:lstStyle/>
                    <a:p>
                      <a:pPr marL="0" indent="0" algn="l">
                        <a:lnSpc>
                          <a:spcPct val="100000"/>
                        </a:lnSpc>
                      </a:pPr>
                      <a:r>
                        <a:rPr lang="en-US" sz="1000" spc="0" baseline="0" dirty="0">
                          <a:solidFill>
                            <a:schemeClr val="tx1">
                              <a:lumMod val="75000"/>
                              <a:lumOff val="25000"/>
                            </a:schemeClr>
                          </a:solidFill>
                          <a:latin typeface="+mn-lt"/>
                          <a:cs typeface="Gill Sans MT"/>
                          <a:hlinkClick r:id="rId6"/>
                        </a:rPr>
                        <a:t>www.vsp.com</a:t>
                      </a:r>
                      <a:r>
                        <a:rPr lang="en-US" sz="1000" spc="0" baseline="0" dirty="0">
                          <a:solidFill>
                            <a:schemeClr val="tx1">
                              <a:lumMod val="75000"/>
                              <a:lumOff val="25000"/>
                            </a:schemeClr>
                          </a:solidFill>
                          <a:latin typeface="+mn-lt"/>
                          <a:cs typeface="Gill Sans MT"/>
                        </a:rPr>
                        <a:t> </a:t>
                      </a:r>
                    </a:p>
                  </a:txBody>
                  <a:tcPr marL="45720" marR="45720" anchor="ct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tcPr>
                </a:tc>
                <a:tc>
                  <a:txBody>
                    <a:bodyPr/>
                    <a:lstStyle/>
                    <a:p>
                      <a:pPr marL="0" indent="0" algn="ctr">
                        <a:lnSpc>
                          <a:spcPct val="100000"/>
                        </a:lnSpc>
                      </a:pPr>
                      <a:r>
                        <a:rPr lang="en-US" sz="1000" spc="0" baseline="0" dirty="0">
                          <a:solidFill>
                            <a:schemeClr val="tx1"/>
                          </a:solidFill>
                          <a:latin typeface="+mn-lt"/>
                          <a:cs typeface="Gill Sans MT"/>
                        </a:rPr>
                        <a:t>877-814-8970</a:t>
                      </a:r>
                      <a:endParaRPr sz="1000" spc="0" baseline="0" dirty="0">
                        <a:solidFill>
                          <a:schemeClr val="tx1"/>
                        </a:solidFill>
                        <a:latin typeface="+mn-lt"/>
                        <a:cs typeface="Gill Sans MT"/>
                      </a:endParaRPr>
                    </a:p>
                  </a:txBody>
                  <a:tcPr marL="45720" marR="45720" anchor="ct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692152047"/>
                  </a:ext>
                </a:extLst>
              </a:tr>
              <a:tr h="525444">
                <a:tc>
                  <a:txBody>
                    <a:bodyPr/>
                    <a:lstStyle/>
                    <a:p>
                      <a:pPr marL="174625" marR="286385" indent="-123825" algn="l">
                        <a:lnSpc>
                          <a:spcPct val="101899"/>
                        </a:lnSpc>
                        <a:spcBef>
                          <a:spcPts val="115"/>
                        </a:spcBef>
                      </a:pPr>
                      <a:r>
                        <a:rPr sz="1000" b="1" spc="0" baseline="0" dirty="0">
                          <a:solidFill>
                            <a:schemeClr val="tx1">
                              <a:lumMod val="75000"/>
                              <a:lumOff val="25000"/>
                            </a:schemeClr>
                          </a:solidFill>
                          <a:latin typeface="+mn-lt"/>
                          <a:cs typeface="Gill Sans MT"/>
                        </a:rPr>
                        <a:t>Life</a:t>
                      </a:r>
                      <a:r>
                        <a:rPr lang="en-US" sz="1000" b="1" spc="0" baseline="0" dirty="0">
                          <a:solidFill>
                            <a:schemeClr val="tx1">
                              <a:lumMod val="75000"/>
                              <a:lumOff val="25000"/>
                            </a:schemeClr>
                          </a:solidFill>
                          <a:latin typeface="+mn-lt"/>
                          <a:cs typeface="Gill Sans MT"/>
                        </a:rPr>
                        <a:t> &amp; Disability</a:t>
                      </a:r>
                      <a:br>
                        <a:rPr lang="en-US" sz="1000" b="1" spc="0" baseline="0" dirty="0">
                          <a:solidFill>
                            <a:schemeClr val="tx1">
                              <a:lumMod val="75000"/>
                              <a:lumOff val="25000"/>
                            </a:schemeClr>
                          </a:solidFill>
                          <a:latin typeface="+mn-lt"/>
                          <a:cs typeface="Gill Sans MT"/>
                        </a:rPr>
                      </a:br>
                      <a:r>
                        <a:rPr lang="en-US" sz="1000" b="0" spc="0" baseline="0" dirty="0">
                          <a:solidFill>
                            <a:schemeClr val="tx1"/>
                          </a:solidFill>
                          <a:latin typeface="+mn-lt"/>
                          <a:cs typeface="Gill Sans MT"/>
                        </a:rPr>
                        <a:t>Guardian</a:t>
                      </a:r>
                      <a:endParaRPr sz="1000" spc="0" baseline="0" dirty="0">
                        <a:solidFill>
                          <a:schemeClr val="tx1">
                            <a:lumMod val="75000"/>
                            <a:lumOff val="25000"/>
                          </a:schemeClr>
                        </a:solidFill>
                        <a:latin typeface="+mn-lt"/>
                        <a:cs typeface="Gill Sans MT"/>
                      </a:endParaRPr>
                    </a:p>
                  </a:txBody>
                  <a:tcPr marL="45720" marR="45720" anchor="ctr">
                    <a:lnT w="3175" cap="flat" cmpd="sng" algn="ctr">
                      <a:solidFill>
                        <a:srgbClr val="231F20"/>
                      </a:solidFill>
                      <a:prstDash val="solid"/>
                      <a:round/>
                      <a:headEnd type="none" w="med" len="med"/>
                      <a:tailEnd type="none" w="med" len="med"/>
                    </a:lnT>
                    <a:lnB w="3175">
                      <a:solidFill>
                        <a:srgbClr val="231F20"/>
                      </a:solidFill>
                      <a:prstDash val="solid"/>
                    </a:lnB>
                  </a:tcPr>
                </a:tc>
                <a:tc>
                  <a:txBody>
                    <a:bodyPr/>
                    <a:lstStyle/>
                    <a:p>
                      <a:pPr marL="0" indent="0" algn="l">
                        <a:lnSpc>
                          <a:spcPct val="100000"/>
                        </a:lnSpc>
                      </a:pPr>
                      <a:r>
                        <a:rPr lang="en-US" sz="1000" spc="0" baseline="0" dirty="0">
                          <a:solidFill>
                            <a:schemeClr val="tx1">
                              <a:lumMod val="75000"/>
                              <a:lumOff val="25000"/>
                            </a:schemeClr>
                          </a:solidFill>
                          <a:latin typeface="+mn-lt"/>
                          <a:cs typeface="Gill Sans MT"/>
                          <a:hlinkClick r:id="rId7"/>
                        </a:rPr>
                        <a:t>www.guardianlife.com</a:t>
                      </a:r>
                      <a:endParaRPr lang="en-US" sz="1000" spc="0" baseline="0" dirty="0">
                        <a:solidFill>
                          <a:schemeClr val="tx1">
                            <a:lumMod val="75000"/>
                            <a:lumOff val="25000"/>
                          </a:schemeClr>
                        </a:solidFill>
                        <a:latin typeface="+mn-lt"/>
                        <a:cs typeface="Gill Sans MT"/>
                      </a:endParaRPr>
                    </a:p>
                  </a:txBody>
                  <a:tcPr marL="45720" marR="45720" anchor="ct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tcPr>
                </a:tc>
                <a:tc>
                  <a:txBody>
                    <a:bodyPr/>
                    <a:lstStyle/>
                    <a:p>
                      <a:pPr marL="0" indent="0" algn="ctr">
                        <a:lnSpc>
                          <a:spcPct val="100000"/>
                        </a:lnSpc>
                      </a:pPr>
                      <a:r>
                        <a:rPr lang="en-US" sz="1000" spc="0" baseline="0" dirty="0">
                          <a:solidFill>
                            <a:schemeClr val="tx1">
                              <a:lumMod val="75000"/>
                              <a:lumOff val="25000"/>
                            </a:schemeClr>
                          </a:solidFill>
                          <a:latin typeface="+mn-lt"/>
                          <a:cs typeface="Gill Sans MT"/>
                        </a:rPr>
                        <a:t>800-627-4200</a:t>
                      </a:r>
                      <a:endParaRPr sz="1000" spc="0" baseline="0" dirty="0">
                        <a:solidFill>
                          <a:schemeClr val="tx1">
                            <a:lumMod val="75000"/>
                            <a:lumOff val="25000"/>
                          </a:schemeClr>
                        </a:solidFill>
                        <a:latin typeface="+mn-lt"/>
                        <a:cs typeface="Gill Sans MT"/>
                      </a:endParaRPr>
                    </a:p>
                  </a:txBody>
                  <a:tcPr marL="45720" marR="45720" anchor="ctr">
                    <a:lnT w="3175" cap="flat" cmpd="sng" algn="ctr">
                      <a:solidFill>
                        <a:srgbClr val="231F20"/>
                      </a:solidFill>
                      <a:prstDash val="solid"/>
                      <a:round/>
                      <a:headEnd type="none" w="med" len="med"/>
                      <a:tailEnd type="none" w="med" len="med"/>
                    </a:lnT>
                    <a:lnB w="3175">
                      <a:solidFill>
                        <a:srgbClr val="231F20"/>
                      </a:solidFill>
                      <a:prstDash val="solid"/>
                    </a:lnB>
                  </a:tcPr>
                </a:tc>
                <a:extLst>
                  <a:ext uri="{0D108BD9-81ED-4DB2-BD59-A6C34878D82A}">
                    <a16:rowId xmlns:a16="http://schemas.microsoft.com/office/drawing/2014/main" val="10006"/>
                  </a:ext>
                </a:extLst>
              </a:tr>
            </a:tbl>
          </a:graphicData>
        </a:graphic>
      </p:graphicFrame>
      <p:sp>
        <p:nvSpPr>
          <p:cNvPr id="6" name="object 3">
            <a:extLst>
              <a:ext uri="{FF2B5EF4-FFF2-40B4-BE49-F238E27FC236}">
                <a16:creationId xmlns:a16="http://schemas.microsoft.com/office/drawing/2014/main" id="{B8BCEE2E-EBCC-0E45-3803-1CCA09FE75E3}"/>
              </a:ext>
            </a:extLst>
          </p:cNvPr>
          <p:cNvSpPr txBox="1"/>
          <p:nvPr/>
        </p:nvSpPr>
        <p:spPr>
          <a:xfrm>
            <a:off x="703652" y="4272052"/>
            <a:ext cx="6296375" cy="520655"/>
          </a:xfrm>
          <a:prstGeom prst="rect">
            <a:avLst/>
          </a:prstGeom>
        </p:spPr>
        <p:txBody>
          <a:bodyPr vert="horz" wrap="square" lIns="0" tIns="12700" rIns="0" bIns="0" rtlCol="0">
            <a:spAutoFit/>
          </a:bodyPr>
          <a:lstStyle/>
          <a:p>
            <a:pPr marL="12700" algn="ctr">
              <a:lnSpc>
                <a:spcPct val="100000"/>
              </a:lnSpc>
              <a:spcBef>
                <a:spcPts val="100"/>
              </a:spcBef>
            </a:pPr>
            <a:r>
              <a:rPr sz="3200" b="1" spc="-10" dirty="0">
                <a:solidFill>
                  <a:srgbClr val="001842"/>
                </a:solidFill>
                <a:latin typeface="Aptos Serif" panose="02020604070405020304" pitchFamily="18" charset="0"/>
                <a:cs typeface="Aptos Serif" panose="02020604070405020304" pitchFamily="18" charset="0"/>
              </a:rPr>
              <a:t>Important</a:t>
            </a:r>
            <a:r>
              <a:rPr sz="3200" b="1" spc="-35" dirty="0">
                <a:solidFill>
                  <a:srgbClr val="001842"/>
                </a:solidFill>
                <a:latin typeface="Aptos Serif" panose="02020604070405020304" pitchFamily="18" charset="0"/>
                <a:cs typeface="Aptos Serif" panose="02020604070405020304" pitchFamily="18" charset="0"/>
              </a:rPr>
              <a:t> </a:t>
            </a:r>
            <a:r>
              <a:rPr sz="3200" b="1" dirty="0">
                <a:solidFill>
                  <a:srgbClr val="001842"/>
                </a:solidFill>
                <a:latin typeface="Aptos Serif" panose="02020604070405020304" pitchFamily="18" charset="0"/>
                <a:cs typeface="Aptos Serif" panose="02020604070405020304" pitchFamily="18" charset="0"/>
              </a:rPr>
              <a:t>Contact</a:t>
            </a:r>
            <a:r>
              <a:rPr sz="3200" b="1" spc="-30" dirty="0">
                <a:solidFill>
                  <a:srgbClr val="001842"/>
                </a:solidFill>
                <a:latin typeface="Aptos Serif" panose="02020604070405020304" pitchFamily="18" charset="0"/>
                <a:cs typeface="Aptos Serif" panose="02020604070405020304" pitchFamily="18" charset="0"/>
              </a:rPr>
              <a:t> </a:t>
            </a:r>
            <a:r>
              <a:rPr sz="3200" b="1" spc="-10" dirty="0">
                <a:solidFill>
                  <a:srgbClr val="001842"/>
                </a:solidFill>
                <a:latin typeface="Aptos Serif" panose="02020604070405020304" pitchFamily="18" charset="0"/>
                <a:cs typeface="Aptos Serif" panose="02020604070405020304" pitchFamily="18" charset="0"/>
              </a:rPr>
              <a:t>Information</a:t>
            </a:r>
            <a:endParaRPr sz="3200" b="1" dirty="0">
              <a:solidFill>
                <a:srgbClr val="001842"/>
              </a:solidFill>
              <a:latin typeface="Aptos Serif" panose="02020604070405020304" pitchFamily="18" charset="0"/>
              <a:cs typeface="Aptos Serif" panose="02020604070405020304" pitchFamily="18" charset="0"/>
            </a:endParaRPr>
          </a:p>
        </p:txBody>
      </p:sp>
      <p:grpSp>
        <p:nvGrpSpPr>
          <p:cNvPr id="16" name="Group 15">
            <a:extLst>
              <a:ext uri="{FF2B5EF4-FFF2-40B4-BE49-F238E27FC236}">
                <a16:creationId xmlns:a16="http://schemas.microsoft.com/office/drawing/2014/main" id="{AFA3E4E7-121E-A0E7-F83E-0F6D518F5A1F}"/>
              </a:ext>
            </a:extLst>
          </p:cNvPr>
          <p:cNvGrpSpPr/>
          <p:nvPr/>
        </p:nvGrpSpPr>
        <p:grpSpPr>
          <a:xfrm>
            <a:off x="914069" y="1926309"/>
            <a:ext cx="5875541" cy="2257218"/>
            <a:chOff x="722108" y="2133601"/>
            <a:chExt cx="5875541" cy="2071322"/>
          </a:xfrm>
        </p:grpSpPr>
        <p:sp>
          <p:nvSpPr>
            <p:cNvPr id="7" name="object 4">
              <a:extLst>
                <a:ext uri="{FF2B5EF4-FFF2-40B4-BE49-F238E27FC236}">
                  <a16:creationId xmlns:a16="http://schemas.microsoft.com/office/drawing/2014/main" id="{81425D3C-E74C-58CC-7A21-2E85F38CFFE6}"/>
                </a:ext>
              </a:extLst>
            </p:cNvPr>
            <p:cNvSpPr/>
            <p:nvPr/>
          </p:nvSpPr>
          <p:spPr>
            <a:xfrm>
              <a:off x="722108" y="2133601"/>
              <a:ext cx="5875541" cy="2071322"/>
            </a:xfrm>
            <a:prstGeom prst="rect">
              <a:avLst/>
            </a:prstGeom>
            <a:solidFill>
              <a:schemeClr val="bg1">
                <a:lumMod val="85000"/>
              </a:schemeClr>
            </a:solidFill>
            <a:ln>
              <a:noFill/>
            </a:ln>
          </p:spPr>
          <p:txBody>
            <a:bodyPr wrap="square" lIns="0" tIns="0" rIns="0" bIns="0" rtlCol="0"/>
            <a:lstStyle/>
            <a:p>
              <a:endParaRPr dirty="0"/>
            </a:p>
          </p:txBody>
        </p:sp>
        <p:sp>
          <p:nvSpPr>
            <p:cNvPr id="8" name="object 5">
              <a:extLst>
                <a:ext uri="{FF2B5EF4-FFF2-40B4-BE49-F238E27FC236}">
                  <a16:creationId xmlns:a16="http://schemas.microsoft.com/office/drawing/2014/main" id="{89812487-E0E2-5812-5A0A-8E5A6D86B015}"/>
                </a:ext>
              </a:extLst>
            </p:cNvPr>
            <p:cNvSpPr txBox="1"/>
            <p:nvPr/>
          </p:nvSpPr>
          <p:spPr>
            <a:xfrm>
              <a:off x="799322" y="2227010"/>
              <a:ext cx="5716439" cy="1864032"/>
            </a:xfrm>
            <a:prstGeom prst="rect">
              <a:avLst/>
            </a:prstGeom>
          </p:spPr>
          <p:txBody>
            <a:bodyPr vert="horz" wrap="square" lIns="45720" tIns="45720" rIns="45720" bIns="45720" rtlCol="0">
              <a:spAutoFit/>
            </a:bodyPr>
            <a:lstStyle/>
            <a:p>
              <a:pPr algn="ctr">
                <a:lnSpc>
                  <a:spcPct val="100000"/>
                </a:lnSpc>
                <a:spcBef>
                  <a:spcPts val="100"/>
                </a:spcBef>
              </a:pPr>
              <a:r>
                <a:rPr sz="1200" b="1" dirty="0">
                  <a:latin typeface="+mn-lt"/>
                  <a:cs typeface="Tahoma"/>
                </a:rPr>
                <a:t>Questions, Problems or Concerns</a:t>
              </a:r>
              <a:endParaRPr sz="1200" dirty="0">
                <a:latin typeface="+mn-lt"/>
                <a:cs typeface="Tahoma"/>
              </a:endParaRPr>
            </a:p>
            <a:p>
              <a:pPr marL="12700" marR="149225">
                <a:lnSpc>
                  <a:spcPct val="100000"/>
                </a:lnSpc>
              </a:pPr>
              <a:endParaRPr lang="en-US" sz="900" dirty="0">
                <a:latin typeface="+mn-lt"/>
                <a:cs typeface="Gill Sans MT"/>
              </a:endParaRPr>
            </a:p>
            <a:p>
              <a:pPr marL="12700" marR="149225">
                <a:lnSpc>
                  <a:spcPct val="100000"/>
                </a:lnSpc>
                <a:spcAft>
                  <a:spcPts val="600"/>
                </a:spcAft>
              </a:pPr>
              <a:r>
                <a:rPr sz="1000" dirty="0">
                  <a:latin typeface="+mn-lt"/>
                  <a:cs typeface="Gill Sans MT"/>
                </a:rPr>
                <a:t>Our goal is to </a:t>
              </a:r>
              <a:r>
                <a:rPr lang="en-US" sz="1000" dirty="0">
                  <a:latin typeface="+mn-lt"/>
                  <a:cs typeface="Gill Sans MT"/>
                </a:rPr>
                <a:t>ensure </a:t>
              </a:r>
              <a:r>
                <a:rPr sz="1000" dirty="0">
                  <a:latin typeface="+mn-lt"/>
                  <a:cs typeface="Gill Sans MT"/>
                </a:rPr>
                <a:t>you </a:t>
              </a:r>
              <a:r>
                <a:rPr lang="en-US" sz="1000" dirty="0">
                  <a:latin typeface="+mn-lt"/>
                  <a:cs typeface="Gill Sans MT"/>
                </a:rPr>
                <a:t>are educated on your benefit options</a:t>
              </a:r>
              <a:r>
                <a:rPr lang="en-US" sz="1000" dirty="0">
                  <a:cs typeface="Gill Sans MT"/>
                </a:rPr>
                <a:t>. </a:t>
              </a:r>
              <a:r>
                <a:rPr sz="1000" dirty="0">
                  <a:latin typeface="+mn-lt"/>
                  <a:cs typeface="Gill Sans MT"/>
                </a:rPr>
                <a:t>We are here to help with any issues that may arise. If you require assistance, have your ID number or Social Security Number available and follow these steps:</a:t>
              </a:r>
            </a:p>
            <a:p>
              <a:pPr marL="182880" indent="-182880">
                <a:lnSpc>
                  <a:spcPct val="100000"/>
                </a:lnSpc>
                <a:spcAft>
                  <a:spcPts val="600"/>
                </a:spcAft>
                <a:buFont typeface="Wingdings" panose="05000000000000000000" pitchFamily="2" charset="2"/>
                <a:buChar char="§"/>
                <a:tabLst>
                  <a:tab pos="178435" algn="l"/>
                </a:tabLst>
              </a:pPr>
              <a:r>
                <a:rPr sz="1000" b="1" dirty="0">
                  <a:latin typeface="+mn-lt"/>
                  <a:cs typeface="Tahoma"/>
                </a:rPr>
                <a:t>For claim assistance</a:t>
              </a:r>
              <a:r>
                <a:rPr lang="en-US" sz="1000" b="1" dirty="0">
                  <a:latin typeface="+mn-lt"/>
                  <a:cs typeface="Tahoma"/>
                </a:rPr>
                <a:t>,</a:t>
              </a:r>
              <a:r>
                <a:rPr sz="1000" b="1" dirty="0">
                  <a:latin typeface="+mn-lt"/>
                  <a:cs typeface="Tahoma"/>
                </a:rPr>
                <a:t> </a:t>
              </a:r>
              <a:r>
                <a:rPr lang="en-US" sz="1000" dirty="0">
                  <a:latin typeface="+mn-lt"/>
                  <a:cs typeface="Tahoma"/>
                </a:rPr>
                <a:t>please</a:t>
              </a:r>
              <a:r>
                <a:rPr lang="en-US" sz="1000" b="1" dirty="0">
                  <a:latin typeface="+mn-lt"/>
                  <a:cs typeface="Tahoma"/>
                </a:rPr>
                <a:t> </a:t>
              </a:r>
              <a:r>
                <a:rPr sz="1000" dirty="0">
                  <a:latin typeface="+mn-lt"/>
                  <a:cs typeface="Gill Sans MT"/>
                </a:rPr>
                <a:t>call the insurance carrier. </a:t>
              </a:r>
              <a:endParaRPr lang="en-US" sz="1000" dirty="0">
                <a:latin typeface="+mn-lt"/>
                <a:cs typeface="Gill Sans MT"/>
              </a:endParaRPr>
            </a:p>
            <a:p>
              <a:pPr marL="182880" indent="-182880">
                <a:lnSpc>
                  <a:spcPct val="100000"/>
                </a:lnSpc>
                <a:spcAft>
                  <a:spcPts val="600"/>
                </a:spcAft>
                <a:buFont typeface="Wingdings" panose="05000000000000000000" pitchFamily="2" charset="2"/>
                <a:buChar char="§"/>
                <a:tabLst>
                  <a:tab pos="178435" algn="l"/>
                </a:tabLst>
              </a:pPr>
              <a:r>
                <a:rPr sz="1000" dirty="0">
                  <a:latin typeface="+mn-lt"/>
                  <a:cs typeface="Gill Sans MT"/>
                </a:rPr>
                <a:t>If you require further assistance</a:t>
              </a:r>
              <a:r>
                <a:rPr lang="en-US" sz="1000" dirty="0">
                  <a:latin typeface="+mn-lt"/>
                  <a:cs typeface="Gill Sans MT"/>
                </a:rPr>
                <a:t>,</a:t>
              </a:r>
              <a:r>
                <a:rPr sz="1000" dirty="0">
                  <a:latin typeface="+mn-lt"/>
                  <a:cs typeface="Gill Sans MT"/>
                </a:rPr>
                <a:t> contact AssuredPartners. </a:t>
              </a:r>
              <a:r>
                <a:rPr lang="en-US" sz="1000" dirty="0">
                  <a:latin typeface="+mn-lt"/>
                  <a:cs typeface="Gill Sans MT"/>
                </a:rPr>
                <a:t>We have </a:t>
              </a:r>
              <a:r>
                <a:rPr sz="1000" dirty="0">
                  <a:latin typeface="+mn-lt"/>
                  <a:cs typeface="Gill Sans MT"/>
                </a:rPr>
                <a:t>partnered with AssuredPartners as our benefits </a:t>
              </a:r>
              <a:r>
                <a:rPr lang="en-US" sz="1000" dirty="0">
                  <a:latin typeface="+mn-lt"/>
                  <a:cs typeface="Gill Sans MT"/>
                </a:rPr>
                <a:t>broker</a:t>
              </a:r>
              <a:r>
                <a:rPr sz="1000" dirty="0">
                  <a:latin typeface="+mn-lt"/>
                  <a:cs typeface="Gill Sans MT"/>
                </a:rPr>
                <a:t> for expert assistance with benefit</a:t>
              </a:r>
              <a:r>
                <a:rPr lang="en-US" sz="1000" dirty="0">
                  <a:latin typeface="+mn-lt"/>
                  <a:cs typeface="Gill Sans MT"/>
                </a:rPr>
                <a:t>-</a:t>
              </a:r>
              <a:r>
                <a:rPr sz="1000" dirty="0">
                  <a:latin typeface="+mn-lt"/>
                  <a:cs typeface="Gill Sans MT"/>
                </a:rPr>
                <a:t>related questions, plan procedures, life events</a:t>
              </a:r>
              <a:r>
                <a:rPr lang="en-US" sz="1000" dirty="0">
                  <a:latin typeface="+mn-lt"/>
                  <a:cs typeface="Gill Sans MT"/>
                </a:rPr>
                <a:t>,</a:t>
              </a:r>
              <a:r>
                <a:rPr sz="1000" dirty="0">
                  <a:latin typeface="+mn-lt"/>
                  <a:cs typeface="Gill Sans MT"/>
                </a:rPr>
                <a:t> and claim issues.</a:t>
              </a:r>
            </a:p>
            <a:p>
              <a:pPr marL="182880" marR="122555" indent="-182880">
                <a:lnSpc>
                  <a:spcPct val="100000"/>
                </a:lnSpc>
                <a:spcAft>
                  <a:spcPts val="600"/>
                </a:spcAft>
                <a:buFont typeface="Wingdings" panose="05000000000000000000" pitchFamily="2" charset="2"/>
                <a:buChar char="§"/>
                <a:tabLst>
                  <a:tab pos="178435" algn="l"/>
                </a:tabLst>
              </a:pPr>
              <a:r>
                <a:rPr sz="1000" b="1" dirty="0">
                  <a:latin typeface="+mn-lt"/>
                  <a:cs typeface="Tahoma"/>
                </a:rPr>
                <a:t>Do you need an ID card? </a:t>
              </a:r>
              <a:r>
                <a:rPr lang="en-US" sz="1000" dirty="0">
                  <a:latin typeface="+mn-lt"/>
                  <a:cs typeface="Gill Sans MT"/>
                </a:rPr>
                <a:t>Please get in touch with the insurance carrier</a:t>
              </a:r>
              <a:r>
                <a:rPr sz="1000" dirty="0">
                  <a:latin typeface="+mn-lt"/>
                  <a:cs typeface="Gill Sans MT"/>
                </a:rPr>
                <a:t> to order your </a:t>
              </a:r>
              <a:r>
                <a:rPr lang="en-US" sz="1000" dirty="0">
                  <a:latin typeface="+mn-lt"/>
                  <a:cs typeface="Gill Sans MT"/>
                </a:rPr>
                <a:t>replacement </a:t>
              </a:r>
              <a:r>
                <a:rPr sz="1000" dirty="0">
                  <a:latin typeface="+mn-lt"/>
                  <a:cs typeface="Gill Sans MT"/>
                </a:rPr>
                <a:t>ID card</a:t>
              </a:r>
              <a:r>
                <a:rPr lang="en-US" sz="1000" dirty="0">
                  <a:latin typeface="+mn-lt"/>
                  <a:cs typeface="Gill Sans MT"/>
                </a:rPr>
                <a:t>.</a:t>
              </a:r>
              <a:endParaRPr sz="1000" dirty="0">
                <a:latin typeface="+mn-lt"/>
                <a:cs typeface="Gill Sans MT"/>
              </a:endParaRPr>
            </a:p>
          </p:txBody>
        </p:sp>
      </p:grpSp>
      <p:pic>
        <p:nvPicPr>
          <p:cNvPr id="11" name="Picture 10">
            <a:extLst>
              <a:ext uri="{FF2B5EF4-FFF2-40B4-BE49-F238E27FC236}">
                <a16:creationId xmlns:a16="http://schemas.microsoft.com/office/drawing/2014/main" id="{6F9E3812-9A4C-1AC9-5056-2A84DCB710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2454825" y="8336461"/>
            <a:ext cx="2846712" cy="838493"/>
          </a:xfrm>
          <a:prstGeom prst="rect">
            <a:avLst/>
          </a:prstGeom>
          <a:noFill/>
          <a:ln>
            <a:noFill/>
          </a:ln>
        </p:spPr>
      </p:pic>
      <p:sp>
        <p:nvSpPr>
          <p:cNvPr id="12" name="TextBox 11">
            <a:extLst>
              <a:ext uri="{FF2B5EF4-FFF2-40B4-BE49-F238E27FC236}">
                <a16:creationId xmlns:a16="http://schemas.microsoft.com/office/drawing/2014/main" id="{1B4A6849-1FE2-FA44-7567-3934FDD5839A}"/>
              </a:ext>
            </a:extLst>
          </p:cNvPr>
          <p:cNvSpPr txBox="1"/>
          <p:nvPr/>
        </p:nvSpPr>
        <p:spPr>
          <a:xfrm>
            <a:off x="2993466" y="9174954"/>
            <a:ext cx="2188531" cy="215444"/>
          </a:xfrm>
          <a:prstGeom prst="rect">
            <a:avLst/>
          </a:prstGeom>
          <a:noFill/>
        </p:spPr>
        <p:txBody>
          <a:bodyPr wrap="square">
            <a:spAutoFit/>
          </a:bodyPr>
          <a:lstStyle/>
          <a:p>
            <a:pPr algn="ctr">
              <a:lnSpc>
                <a:spcPct val="100000"/>
              </a:lnSpc>
            </a:pPr>
            <a:r>
              <a:rPr lang="en-US" sz="800" spc="0" baseline="0" dirty="0">
                <a:solidFill>
                  <a:schemeClr val="tx1">
                    <a:lumMod val="75000"/>
                    <a:lumOff val="25000"/>
                  </a:schemeClr>
                </a:solidFill>
                <a:latin typeface="+mn-lt"/>
                <a:cs typeface="Gill Sans MT"/>
              </a:rPr>
              <a:t>(507) 288-3834</a:t>
            </a:r>
          </a:p>
        </p:txBody>
      </p:sp>
      <p:pic>
        <p:nvPicPr>
          <p:cNvPr id="2" name="Picture 1">
            <a:extLst>
              <a:ext uri="{FF2B5EF4-FFF2-40B4-BE49-F238E27FC236}">
                <a16:creationId xmlns:a16="http://schemas.microsoft.com/office/drawing/2014/main" id="{18B25B38-ACE9-4021-4853-FA80D4C577E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821343" y="473005"/>
            <a:ext cx="2060992" cy="1114049"/>
          </a:xfrm>
          <a:prstGeom prst="rect">
            <a:avLst/>
          </a:prstGeom>
        </p:spPr>
      </p:pic>
    </p:spTree>
    <p:extLst>
      <p:ext uri="{BB962C8B-B14F-4D97-AF65-F5344CB8AC3E}">
        <p14:creationId xmlns:p14="http://schemas.microsoft.com/office/powerpoint/2010/main" val="305150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10">
            <a:extLst>
              <a:ext uri="{FF2B5EF4-FFF2-40B4-BE49-F238E27FC236}">
                <a16:creationId xmlns:a16="http://schemas.microsoft.com/office/drawing/2014/main" id="{6AF79E21-9FA8-FB5C-5FB8-320F00C496FF}"/>
              </a:ext>
            </a:extLst>
          </p:cNvPr>
          <p:cNvSpPr txBox="1"/>
          <p:nvPr/>
        </p:nvSpPr>
        <p:spPr>
          <a:xfrm>
            <a:off x="618145" y="3070059"/>
            <a:ext cx="6601823" cy="1113575"/>
          </a:xfrm>
          <a:prstGeom prst="rect">
            <a:avLst/>
          </a:prstGeom>
        </p:spPr>
        <p:txBody>
          <a:bodyPr vert="horz" wrap="square" lIns="0" tIns="147320" rIns="0" bIns="0" rtlCol="0">
            <a:spAutoFit/>
          </a:bodyPr>
          <a:lstStyle/>
          <a:p>
            <a:pPr marL="12700" algn="ctr">
              <a:lnSpc>
                <a:spcPct val="150000"/>
              </a:lnSpc>
              <a:spcBef>
                <a:spcPts val="1160"/>
              </a:spcBef>
            </a:pPr>
            <a:r>
              <a:rPr lang="en-US" sz="2400" b="1" spc="-25" dirty="0" err="1">
                <a:cs typeface="Arial"/>
              </a:rPr>
              <a:t>SYAND</a:t>
            </a:r>
            <a:r>
              <a:rPr lang="en-US" sz="2400" b="1" spc="-25" dirty="0">
                <a:cs typeface="Arial"/>
              </a:rPr>
              <a:t> Technology</a:t>
            </a:r>
          </a:p>
          <a:p>
            <a:pPr marL="12700" algn="ctr">
              <a:lnSpc>
                <a:spcPct val="150000"/>
              </a:lnSpc>
              <a:spcBef>
                <a:spcPts val="600"/>
              </a:spcBef>
            </a:pPr>
            <a:r>
              <a:rPr lang="en-US" sz="1400" i="1" spc="-25" dirty="0">
                <a:cs typeface="Arial"/>
              </a:rPr>
              <a:t>2025 Employee Benefits Guide</a:t>
            </a:r>
          </a:p>
        </p:txBody>
      </p:sp>
      <p:pic>
        <p:nvPicPr>
          <p:cNvPr id="2" name="Picture 1">
            <a:extLst>
              <a:ext uri="{FF2B5EF4-FFF2-40B4-BE49-F238E27FC236}">
                <a16:creationId xmlns:a16="http://schemas.microsoft.com/office/drawing/2014/main" id="{3322FA2C-7A8B-2D25-2CCE-F7EE46FC57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341" y="9144000"/>
            <a:ext cx="6757430" cy="538038"/>
          </a:xfrm>
          <a:prstGeom prst="rect">
            <a:avLst/>
          </a:prstGeom>
        </p:spPr>
      </p:pic>
      <p:pic>
        <p:nvPicPr>
          <p:cNvPr id="1026" name="Picture 2" descr="SYAND Corporation">
            <a:extLst>
              <a:ext uri="{FF2B5EF4-FFF2-40B4-BE49-F238E27FC236}">
                <a16:creationId xmlns:a16="http://schemas.microsoft.com/office/drawing/2014/main" id="{CC2E0446-6530-C628-09EF-22B952D6D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9371" y="4949317"/>
            <a:ext cx="211455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959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CC7D5C-D95B-6883-7323-8BA727658A11}"/>
              </a:ext>
            </a:extLst>
          </p:cNvPr>
          <p:cNvSpPr>
            <a:spLocks noGrp="1"/>
          </p:cNvSpPr>
          <p:nvPr>
            <p:ph idx="4294967295"/>
          </p:nvPr>
        </p:nvSpPr>
        <p:spPr>
          <a:xfrm>
            <a:off x="537267" y="4407429"/>
            <a:ext cx="3557061" cy="4517721"/>
          </a:xfrm>
          <a:prstGeom prst="rect">
            <a:avLst/>
          </a:prstGeom>
        </p:spPr>
        <p:txBody>
          <a:bodyPr lIns="45720" rIns="45720">
            <a:normAutofit/>
          </a:bodyPr>
          <a:lstStyle/>
          <a:p>
            <a:pPr marL="0" indent="0">
              <a:lnSpc>
                <a:spcPct val="200000"/>
              </a:lnSpc>
              <a:buNone/>
            </a:pPr>
            <a:r>
              <a:rPr lang="en-US" sz="1200" b="1" dirty="0">
                <a:solidFill>
                  <a:srgbClr val="008250"/>
                </a:solidFill>
              </a:rPr>
              <a:t>Making Careful Choices</a:t>
            </a:r>
          </a:p>
          <a:p>
            <a:pPr marL="0" indent="0">
              <a:buNone/>
            </a:pPr>
            <a:r>
              <a:rPr lang="en-US" sz="1100" dirty="0"/>
              <a:t>Eligible new hires are required to elect or waive coverage within 60 days of their date of hire. </a:t>
            </a:r>
          </a:p>
          <a:p>
            <a:pPr marL="0" indent="0">
              <a:buNone/>
            </a:pPr>
            <a:r>
              <a:rPr lang="en-US" sz="1100" dirty="0"/>
              <a:t>Employees failing to elect coverage within their new hire waiting period or annual open enrollment will be deemed to have voluntarily waived the respective coverage the entire plan year.  Once made, elections are irrevocable and will remain in eﬀect for the plan year unless a Qualiﬁed Status Change occurs.</a:t>
            </a:r>
          </a:p>
          <a:p>
            <a:pPr marL="0" indent="0">
              <a:buNone/>
            </a:pPr>
            <a:r>
              <a:rPr lang="en-US" sz="1100" dirty="0"/>
              <a:t>Qualiﬁed Status Changes include marriage, divorce, legal separation, death of a spouse or dependent, birth or adoption of a child, your spouse obtaining new employment, termination of a spouse's employment, changes in health coverage by your spouse's employer, or dependents no longer qualifying for coverage. To elect a change, contact the SYAND Human Resource Department or elect a life change event within Paylocity.</a:t>
            </a:r>
          </a:p>
          <a:p>
            <a:pPr marL="0" indent="0">
              <a:buNone/>
            </a:pPr>
            <a:r>
              <a:rPr lang="en-US" sz="1100" dirty="0"/>
              <a:t>We hope this beneﬁts booklet, along with our additional communication and decision-making tools, will help you make the best health care choices for you and your family.</a:t>
            </a:r>
          </a:p>
        </p:txBody>
      </p:sp>
      <p:sp>
        <p:nvSpPr>
          <p:cNvPr id="17" name="Title Placeholder 6">
            <a:extLst>
              <a:ext uri="{FF2B5EF4-FFF2-40B4-BE49-F238E27FC236}">
                <a16:creationId xmlns:a16="http://schemas.microsoft.com/office/drawing/2014/main" id="{9D46D2BF-3034-48A9-A41E-ABE3010C62EC}"/>
              </a:ext>
            </a:extLst>
          </p:cNvPr>
          <p:cNvSpPr txBox="1">
            <a:spLocks/>
          </p:cNvSpPr>
          <p:nvPr/>
        </p:nvSpPr>
        <p:spPr>
          <a:xfrm>
            <a:off x="520700" y="471399"/>
            <a:ext cx="6648367" cy="1318220"/>
          </a:xfrm>
          <a:prstGeom prst="rect">
            <a:avLst/>
          </a:prstGeom>
        </p:spPr>
        <p:txBody>
          <a:bodyPr vert="horz" lIns="91440" tIns="45720" rIns="91440" bIns="45720" rtlCol="0" anchor="ctr">
            <a:normAutofit/>
          </a:bodyPr>
          <a:lstStyle>
            <a:lvl1pPr algn="ctr" defTabSz="388620" rtl="0" eaLnBrk="1" latinLnBrk="0" hangingPunct="1">
              <a:spcBef>
                <a:spcPct val="0"/>
              </a:spcBef>
              <a:buNone/>
              <a:defRPr sz="2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300" b="1" dirty="0">
                <a:solidFill>
                  <a:srgbClr val="001842"/>
                </a:solidFill>
                <a:latin typeface="Aptos Serif" panose="02020604070405020304" pitchFamily="18" charset="0"/>
                <a:cs typeface="Aptos Serif" panose="02020604070405020304" pitchFamily="18" charset="0"/>
              </a:rPr>
              <a:t>Welcome to your </a:t>
            </a:r>
          </a:p>
          <a:p>
            <a:r>
              <a:rPr lang="en-US" sz="3300" b="1" dirty="0">
                <a:solidFill>
                  <a:srgbClr val="001842"/>
                </a:solidFill>
                <a:latin typeface="Aptos Serif" panose="02020604070405020304" pitchFamily="18" charset="0"/>
                <a:cs typeface="Aptos Serif" panose="02020604070405020304" pitchFamily="18" charset="0"/>
              </a:rPr>
              <a:t>Employee Benefits!</a:t>
            </a:r>
          </a:p>
        </p:txBody>
      </p:sp>
      <p:grpSp>
        <p:nvGrpSpPr>
          <p:cNvPr id="9" name="Group 8">
            <a:extLst>
              <a:ext uri="{FF2B5EF4-FFF2-40B4-BE49-F238E27FC236}">
                <a16:creationId xmlns:a16="http://schemas.microsoft.com/office/drawing/2014/main" id="{E759FCA7-7310-23E3-6B8E-26A1FEA21CFB}"/>
              </a:ext>
            </a:extLst>
          </p:cNvPr>
          <p:cNvGrpSpPr/>
          <p:nvPr/>
        </p:nvGrpSpPr>
        <p:grpSpPr>
          <a:xfrm>
            <a:off x="4316978" y="4926651"/>
            <a:ext cx="2958418" cy="3247062"/>
            <a:chOff x="4193517" y="4677523"/>
            <a:chExt cx="2958418" cy="3247062"/>
          </a:xfrm>
        </p:grpSpPr>
        <p:sp>
          <p:nvSpPr>
            <p:cNvPr id="4" name="object 2">
              <a:extLst>
                <a:ext uri="{FF2B5EF4-FFF2-40B4-BE49-F238E27FC236}">
                  <a16:creationId xmlns:a16="http://schemas.microsoft.com/office/drawing/2014/main" id="{7851FA46-8847-31B1-EEDF-9184160774A4}"/>
                </a:ext>
              </a:extLst>
            </p:cNvPr>
            <p:cNvSpPr/>
            <p:nvPr/>
          </p:nvSpPr>
          <p:spPr>
            <a:xfrm>
              <a:off x="4193517" y="4677523"/>
              <a:ext cx="2958418" cy="3247062"/>
            </a:xfrm>
            <a:custGeom>
              <a:avLst/>
              <a:gdLst/>
              <a:ahLst/>
              <a:cxnLst/>
              <a:rect l="l" t="t" r="r" b="b"/>
              <a:pathLst>
                <a:path w="2459990" h="9638030">
                  <a:moveTo>
                    <a:pt x="2459736" y="0"/>
                  </a:moveTo>
                  <a:lnTo>
                    <a:pt x="0" y="0"/>
                  </a:lnTo>
                  <a:lnTo>
                    <a:pt x="0" y="9637776"/>
                  </a:lnTo>
                  <a:lnTo>
                    <a:pt x="2459736" y="9637776"/>
                  </a:lnTo>
                  <a:lnTo>
                    <a:pt x="2459736" y="0"/>
                  </a:lnTo>
                  <a:close/>
                </a:path>
              </a:pathLst>
            </a:custGeom>
            <a:solidFill>
              <a:schemeClr val="bg1">
                <a:lumMod val="85000"/>
              </a:schemeClr>
            </a:solidFill>
          </p:spPr>
          <p:txBody>
            <a:bodyPr wrap="square" lIns="0" tIns="0" rIns="0" bIns="0" rtlCol="0"/>
            <a:lstStyle/>
            <a:p>
              <a:endParaRPr dirty="0"/>
            </a:p>
          </p:txBody>
        </p:sp>
        <p:sp>
          <p:nvSpPr>
            <p:cNvPr id="5" name="TextBox 4">
              <a:extLst>
                <a:ext uri="{FF2B5EF4-FFF2-40B4-BE49-F238E27FC236}">
                  <a16:creationId xmlns:a16="http://schemas.microsoft.com/office/drawing/2014/main" id="{7FEEE409-5450-20C9-D551-C6C276A17782}"/>
                </a:ext>
              </a:extLst>
            </p:cNvPr>
            <p:cNvSpPr txBox="1"/>
            <p:nvPr/>
          </p:nvSpPr>
          <p:spPr>
            <a:xfrm>
              <a:off x="4218323" y="5286123"/>
              <a:ext cx="2933612" cy="2378472"/>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dirty="0"/>
                <a:t>How to Enroll</a:t>
              </a:r>
            </a:p>
            <a:p>
              <a:pPr marL="171450" indent="-171450">
                <a:lnSpc>
                  <a:spcPct val="150000"/>
                </a:lnSpc>
                <a:buFont typeface="Arial" panose="020B0604020202020204" pitchFamily="34" charset="0"/>
                <a:buChar char="•"/>
              </a:pPr>
              <a:r>
                <a:rPr lang="en-US" sz="1000" dirty="0"/>
                <a:t>Benefit Changes</a:t>
              </a:r>
            </a:p>
            <a:p>
              <a:pPr marL="171450" indent="-171450">
                <a:lnSpc>
                  <a:spcPct val="150000"/>
                </a:lnSpc>
                <a:buFont typeface="Arial" panose="020B0604020202020204" pitchFamily="34" charset="0"/>
                <a:buChar char="•"/>
              </a:pPr>
              <a:r>
                <a:rPr lang="en-US" sz="1000" dirty="0"/>
                <a:t>Medical Coverage</a:t>
              </a:r>
            </a:p>
            <a:p>
              <a:pPr marL="171450" indent="-171450">
                <a:lnSpc>
                  <a:spcPct val="150000"/>
                </a:lnSpc>
                <a:buFont typeface="Arial" panose="020B0604020202020204" pitchFamily="34" charset="0"/>
                <a:buChar char="•"/>
              </a:pPr>
              <a:r>
                <a:rPr lang="en-US" sz="1000" dirty="0"/>
                <a:t>Health Savings Account (HSA)</a:t>
              </a:r>
            </a:p>
            <a:p>
              <a:pPr marL="171450" indent="-171450">
                <a:lnSpc>
                  <a:spcPct val="150000"/>
                </a:lnSpc>
                <a:buFont typeface="Arial" panose="020B0604020202020204" pitchFamily="34" charset="0"/>
                <a:buChar char="•"/>
              </a:pPr>
              <a:r>
                <a:rPr lang="en-US" sz="1000" dirty="0"/>
                <a:t>Dental Coverage</a:t>
              </a:r>
            </a:p>
            <a:p>
              <a:pPr marL="171450" indent="-171450">
                <a:lnSpc>
                  <a:spcPct val="150000"/>
                </a:lnSpc>
                <a:buFont typeface="Arial" panose="020B0604020202020204" pitchFamily="34" charset="0"/>
                <a:buChar char="•"/>
              </a:pPr>
              <a:r>
                <a:rPr lang="en-US" sz="1000" dirty="0"/>
                <a:t>Vision Coverage</a:t>
              </a:r>
            </a:p>
            <a:p>
              <a:pPr marL="171450" indent="-171450">
                <a:lnSpc>
                  <a:spcPct val="150000"/>
                </a:lnSpc>
                <a:buFont typeface="Arial" panose="020B0604020202020204" pitchFamily="34" charset="0"/>
                <a:buChar char="•"/>
              </a:pPr>
              <a:r>
                <a:rPr lang="en-US" sz="1000" dirty="0"/>
                <a:t>Disability Insurance</a:t>
              </a:r>
            </a:p>
            <a:p>
              <a:pPr marL="171450" indent="-171450">
                <a:lnSpc>
                  <a:spcPct val="150000"/>
                </a:lnSpc>
                <a:buFont typeface="Arial" panose="020B0604020202020204" pitchFamily="34" charset="0"/>
                <a:buChar char="•"/>
              </a:pPr>
              <a:r>
                <a:rPr lang="en-US" sz="1000" dirty="0"/>
                <a:t>Life and </a:t>
              </a:r>
              <a:r>
                <a:rPr lang="en-US" sz="1000" dirty="0" err="1"/>
                <a:t>AD&amp;D</a:t>
              </a:r>
              <a:r>
                <a:rPr lang="en-US" sz="1000" dirty="0"/>
                <a:t> Insurance</a:t>
              </a:r>
            </a:p>
            <a:p>
              <a:pPr marL="171450" indent="-171450">
                <a:lnSpc>
                  <a:spcPct val="150000"/>
                </a:lnSpc>
                <a:buFont typeface="Arial" panose="020B0604020202020204" pitchFamily="34" charset="0"/>
                <a:buChar char="•"/>
              </a:pPr>
              <a:r>
                <a:rPr lang="en-US" sz="1000" dirty="0"/>
                <a:t>Supplemental Life Insurance</a:t>
              </a:r>
            </a:p>
            <a:p>
              <a:pPr marL="171450" indent="-171450">
                <a:lnSpc>
                  <a:spcPct val="150000"/>
                </a:lnSpc>
                <a:buFont typeface="Arial" panose="020B0604020202020204" pitchFamily="34" charset="0"/>
                <a:buChar char="•"/>
              </a:pPr>
              <a:r>
                <a:rPr lang="en-US" sz="1000" dirty="0"/>
                <a:t>Notices and Additional Information</a:t>
              </a:r>
              <a:endParaRPr lang="en-US" sz="1000" dirty="0">
                <a:effectLst/>
                <a:ea typeface="Calibri" panose="020F0502020204030204" pitchFamily="34" charset="0"/>
                <a:cs typeface="Times New Roman" panose="02020603050405020304" pitchFamily="18" charset="0"/>
              </a:endParaRPr>
            </a:p>
          </p:txBody>
        </p:sp>
        <p:sp>
          <p:nvSpPr>
            <p:cNvPr id="6" name="object 14">
              <a:extLst>
                <a:ext uri="{FF2B5EF4-FFF2-40B4-BE49-F238E27FC236}">
                  <a16:creationId xmlns:a16="http://schemas.microsoft.com/office/drawing/2014/main" id="{31939D8B-26BE-E429-7D2D-512EBDD4D78F}"/>
                </a:ext>
              </a:extLst>
            </p:cNvPr>
            <p:cNvSpPr txBox="1">
              <a:spLocks/>
            </p:cNvSpPr>
            <p:nvPr/>
          </p:nvSpPr>
          <p:spPr>
            <a:xfrm>
              <a:off x="4200603" y="4889803"/>
              <a:ext cx="2951332" cy="289823"/>
            </a:xfrm>
            <a:prstGeom prst="rect">
              <a:avLst/>
            </a:prstGeom>
          </p:spPr>
          <p:txBody>
            <a:bodyPr vert="horz" wrap="square" lIns="0" tIns="12700" rIns="0" bIns="0" rtlCol="0" anchor="t" anchorCtr="0">
              <a:spAutoFit/>
            </a:bodyPr>
            <a:lstStyle>
              <a:lvl1pPr algn="l" defTabSz="253379" rtl="0" eaLnBrk="1" latinLnBrk="0" hangingPunct="1">
                <a:lnSpc>
                  <a:spcPct val="100000"/>
                </a:lnSpc>
                <a:spcBef>
                  <a:spcPct val="0"/>
                </a:spcBef>
                <a:buNone/>
                <a:defRPr sz="956" kern="1200">
                  <a:solidFill>
                    <a:schemeClr val="accent1"/>
                  </a:solidFill>
                  <a:latin typeface="+mj-lt"/>
                  <a:ea typeface="+mj-ea"/>
                  <a:cs typeface="+mj-cs"/>
                </a:defRPr>
              </a:lvl1pPr>
            </a:lstStyle>
            <a:p>
              <a:pPr marL="12700" algn="ctr">
                <a:spcBef>
                  <a:spcPts val="100"/>
                </a:spcBef>
              </a:pPr>
              <a:r>
                <a:rPr lang="en-US" sz="1800" b="1" dirty="0">
                  <a:solidFill>
                    <a:schemeClr val="tx1"/>
                  </a:solidFill>
                  <a:latin typeface="Aptos Serif" panose="02020604070405020304" pitchFamily="18" charset="0"/>
                  <a:cs typeface="Aptos Serif" panose="02020604070405020304" pitchFamily="18" charset="0"/>
                </a:rPr>
                <a:t>What’s Inside</a:t>
              </a:r>
            </a:p>
          </p:txBody>
        </p:sp>
      </p:grpSp>
      <p:sp>
        <p:nvSpPr>
          <p:cNvPr id="7" name="Content Placeholder 2">
            <a:extLst>
              <a:ext uri="{FF2B5EF4-FFF2-40B4-BE49-F238E27FC236}">
                <a16:creationId xmlns:a16="http://schemas.microsoft.com/office/drawing/2014/main" id="{BF7AC9D1-0EDA-F20B-A5AF-6E07360B0C92}"/>
              </a:ext>
            </a:extLst>
          </p:cNvPr>
          <p:cNvSpPr txBox="1">
            <a:spLocks/>
          </p:cNvSpPr>
          <p:nvPr/>
        </p:nvSpPr>
        <p:spPr>
          <a:xfrm>
            <a:off x="537267" y="2054810"/>
            <a:ext cx="6631799" cy="2379771"/>
          </a:xfrm>
          <a:prstGeom prst="rect">
            <a:avLst/>
          </a:prstGeom>
        </p:spPr>
        <p:txBody>
          <a:bodyPr lIns="45720" rIns="45720">
            <a:normAutofit/>
          </a:bodyPr>
          <a:lstStyle>
            <a:lvl1pPr marL="291465" indent="-291465" algn="l" defTabSz="388620" rtl="0" eaLnBrk="1" latinLnBrk="0" hangingPunct="1">
              <a:spcBef>
                <a:spcPts val="850"/>
              </a:spcBef>
              <a:spcAft>
                <a:spcPts val="0"/>
              </a:spcAft>
              <a:buClr>
                <a:srgbClr val="031675"/>
              </a:buClr>
              <a:buSzPct val="80000"/>
              <a:buFont typeface="Wingdings 3" charset="2"/>
              <a:buChar char=""/>
              <a:defRPr sz="1530" kern="1200">
                <a:solidFill>
                  <a:schemeClr val="tx1"/>
                </a:solidFill>
                <a:latin typeface="+mn-lt"/>
                <a:ea typeface="+mn-ea"/>
                <a:cs typeface="+mn-cs"/>
              </a:defRPr>
            </a:lvl1pPr>
            <a:lvl2pPr marL="631508" indent="-242888" algn="l" defTabSz="388620" rtl="0" eaLnBrk="1" latinLnBrk="0" hangingPunct="1">
              <a:spcBef>
                <a:spcPts val="850"/>
              </a:spcBef>
              <a:spcAft>
                <a:spcPts val="0"/>
              </a:spcAft>
              <a:buClr>
                <a:srgbClr val="031675"/>
              </a:buClr>
              <a:buSzPct val="80000"/>
              <a:buFont typeface="Wingdings 3" charset="2"/>
              <a:buChar char=""/>
              <a:defRPr sz="1360" kern="1200">
                <a:solidFill>
                  <a:schemeClr val="tx1"/>
                </a:solidFill>
                <a:latin typeface="+mn-lt"/>
                <a:ea typeface="+mn-ea"/>
                <a:cs typeface="+mn-cs"/>
              </a:defRPr>
            </a:lvl2pPr>
            <a:lvl3pPr marL="971550" indent="-194310" algn="l" defTabSz="388620" rtl="0" eaLnBrk="1" latinLnBrk="0" hangingPunct="1">
              <a:spcBef>
                <a:spcPts val="850"/>
              </a:spcBef>
              <a:spcAft>
                <a:spcPts val="0"/>
              </a:spcAft>
              <a:buClr>
                <a:srgbClr val="031675"/>
              </a:buClr>
              <a:buSzPct val="80000"/>
              <a:buFont typeface="Wingdings 3" charset="2"/>
              <a:buChar char=""/>
              <a:defRPr sz="1190" kern="1200">
                <a:solidFill>
                  <a:schemeClr val="tx1"/>
                </a:solidFill>
                <a:latin typeface="+mn-lt"/>
                <a:ea typeface="+mn-ea"/>
                <a:cs typeface="+mn-cs"/>
              </a:defRPr>
            </a:lvl3pPr>
            <a:lvl4pPr marL="1360170" indent="-194310" algn="l" defTabSz="388620" rtl="0" eaLnBrk="1" latinLnBrk="0" hangingPunct="1">
              <a:spcBef>
                <a:spcPts val="850"/>
              </a:spcBef>
              <a:spcAft>
                <a:spcPts val="0"/>
              </a:spcAft>
              <a:buClr>
                <a:srgbClr val="031675"/>
              </a:buClr>
              <a:buSzPct val="80000"/>
              <a:buFont typeface="Wingdings 3" charset="2"/>
              <a:buChar char=""/>
              <a:defRPr sz="1020" kern="1200">
                <a:solidFill>
                  <a:schemeClr val="tx1"/>
                </a:solidFill>
                <a:latin typeface="+mn-lt"/>
                <a:ea typeface="+mn-ea"/>
                <a:cs typeface="+mn-cs"/>
              </a:defRPr>
            </a:lvl4pPr>
            <a:lvl5pPr marL="1748790" indent="-194310" algn="l" defTabSz="388620" rtl="0" eaLnBrk="1" latinLnBrk="0" hangingPunct="1">
              <a:spcBef>
                <a:spcPts val="850"/>
              </a:spcBef>
              <a:spcAft>
                <a:spcPts val="0"/>
              </a:spcAft>
              <a:buClr>
                <a:srgbClr val="031675"/>
              </a:buClr>
              <a:buSzPct val="80000"/>
              <a:buFont typeface="Wingdings 3" charset="2"/>
              <a:buChar char=""/>
              <a:defRPr sz="1020" kern="1200">
                <a:solidFill>
                  <a:schemeClr val="tx1"/>
                </a:solidFill>
                <a:latin typeface="+mn-lt"/>
                <a:ea typeface="+mn-ea"/>
                <a:cs typeface="+mn-cs"/>
              </a:defRPr>
            </a:lvl5pPr>
            <a:lvl6pPr marL="213741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6pPr>
            <a:lvl7pPr marL="252603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7pPr>
            <a:lvl8pPr marL="291465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8pPr>
            <a:lvl9pPr marL="330327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9pPr>
          </a:lstStyle>
          <a:p>
            <a:pPr marL="0" indent="0">
              <a:buFont typeface="Wingdings 3" charset="2"/>
              <a:buNone/>
            </a:pPr>
            <a:r>
              <a:rPr lang="en-US" sz="1100" dirty="0" err="1"/>
              <a:t>SYAND</a:t>
            </a:r>
            <a:r>
              <a:rPr lang="en-US" sz="1100" dirty="0">
                <a:solidFill>
                  <a:srgbClr val="FF0000"/>
                </a:solidFill>
              </a:rPr>
              <a:t> </a:t>
            </a:r>
            <a:r>
              <a:rPr lang="en-US" sz="1100" dirty="0"/>
              <a:t>oﬀers a comprehensive beneﬁts package to attract and retain great employees. Because the value of your beneﬁt package is a signiﬁcant part of your compensation, it is important to understand these beneﬁts so that you can take full advantage of them. This beneﬁts booklet is a summary description of your beneﬁt plans.  If there is a discrepancy between these summaries and the written legal plan documents, the plan documents shall prevail.</a:t>
            </a:r>
          </a:p>
          <a:p>
            <a:pPr marL="0" indent="0">
              <a:lnSpc>
                <a:spcPct val="200000"/>
              </a:lnSpc>
              <a:buFont typeface="Wingdings 3" charset="2"/>
              <a:buNone/>
            </a:pPr>
            <a:r>
              <a:rPr lang="en-US" sz="1200" b="1" dirty="0">
                <a:solidFill>
                  <a:srgbClr val="008250"/>
                </a:solidFill>
              </a:rPr>
              <a:t>Who Is Eligible?             </a:t>
            </a:r>
          </a:p>
          <a:p>
            <a:pPr marL="0" indent="0">
              <a:buFont typeface="Wingdings 3" charset="2"/>
              <a:buNone/>
            </a:pPr>
            <a:r>
              <a:rPr lang="en-US" sz="1100" dirty="0"/>
              <a:t>If you are an active regular employee with at least 30 scheduled hours per week you are eligible for the beneﬁt plans. For newly eligible hires, benefits become effective on the first day of the month following 60 days from the date of hire..</a:t>
            </a:r>
          </a:p>
          <a:p>
            <a:pPr marL="0" indent="0">
              <a:buFont typeface="Wingdings 3" charset="2"/>
              <a:buNone/>
            </a:pPr>
            <a:r>
              <a:rPr lang="en-US" sz="1100" dirty="0"/>
              <a:t>Eligible dependents may also participate. These include your spouse and children under age 26.             </a:t>
            </a:r>
          </a:p>
        </p:txBody>
      </p:sp>
      <p:sp>
        <p:nvSpPr>
          <p:cNvPr id="8" name="Footer Placeholder 7">
            <a:extLst>
              <a:ext uri="{FF2B5EF4-FFF2-40B4-BE49-F238E27FC236}">
                <a16:creationId xmlns:a16="http://schemas.microsoft.com/office/drawing/2014/main" id="{21694414-F369-A9F0-13D6-EE9CC7266B9F}"/>
              </a:ext>
            </a:extLst>
          </p:cNvPr>
          <p:cNvSpPr>
            <a:spLocks noGrp="1"/>
          </p:cNvSpPr>
          <p:nvPr>
            <p:ph type="ftr" sz="quarter" idx="3"/>
          </p:nvPr>
        </p:nvSpPr>
        <p:spPr/>
        <p:txBody>
          <a:bodyPr/>
          <a:lstStyle/>
          <a:p>
            <a:r>
              <a:rPr lang="en-US" sz="800" dirty="0"/>
              <a:t>This booklet provides only a summary of your beneﬁts. All services described within are subject to the deﬁnitions, limitations and exclusions set forth in each insurance carrier's or provider's contract.</a:t>
            </a:r>
          </a:p>
        </p:txBody>
      </p:sp>
    </p:spTree>
    <p:extLst>
      <p:ext uri="{BB962C8B-B14F-4D97-AF65-F5344CB8AC3E}">
        <p14:creationId xmlns:p14="http://schemas.microsoft.com/office/powerpoint/2010/main" val="4187228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8644" y="4096393"/>
            <a:ext cx="6717814" cy="1602568"/>
          </a:xfrm>
          <a:prstGeom prst="rect">
            <a:avLst/>
          </a:prstGeom>
          <a:solidFill>
            <a:schemeClr val="bg1">
              <a:lumMod val="85000"/>
            </a:schemeClr>
          </a:solidFill>
        </p:spPr>
        <p:txBody>
          <a:bodyPr vert="horz" wrap="square" lIns="45720" tIns="45720" rIns="45720" bIns="45720" rtlCol="0" anchor="ctr">
            <a:noAutofit/>
          </a:bodyPr>
          <a:lstStyle/>
          <a:p>
            <a:pPr marR="6985" defTabSz="388620">
              <a:lnSpc>
                <a:spcPct val="90000"/>
              </a:lnSpc>
              <a:buClr>
                <a:srgbClr val="031675"/>
              </a:buClr>
              <a:buSzPct val="80000"/>
            </a:pPr>
            <a:r>
              <a:rPr sz="1200" b="1" dirty="0">
                <a:solidFill>
                  <a:srgbClr val="001842"/>
                </a:solidFill>
              </a:rPr>
              <a:t>Enrolling In Your Benefits</a:t>
            </a:r>
          </a:p>
          <a:p>
            <a:pPr marR="251460">
              <a:lnSpc>
                <a:spcPct val="90000"/>
              </a:lnSpc>
            </a:pPr>
            <a:endParaRPr lang="en-US" sz="1100" dirty="0">
              <a:solidFill>
                <a:srgbClr val="FF0000"/>
              </a:solidFill>
              <a:cs typeface="Gill Sans MT"/>
            </a:endParaRPr>
          </a:p>
          <a:p>
            <a:pPr marR="251460">
              <a:lnSpc>
                <a:spcPct val="90000"/>
              </a:lnSpc>
            </a:pPr>
            <a:r>
              <a:rPr sz="1100" dirty="0">
                <a:cs typeface="Gill Sans MT"/>
              </a:rPr>
              <a:t>Please</a:t>
            </a:r>
            <a:r>
              <a:rPr sz="1100" spc="75" dirty="0">
                <a:cs typeface="Gill Sans MT"/>
              </a:rPr>
              <a:t> </a:t>
            </a:r>
            <a:r>
              <a:rPr sz="1100" dirty="0">
                <a:cs typeface="Gill Sans MT"/>
              </a:rPr>
              <a:t>review</a:t>
            </a:r>
            <a:r>
              <a:rPr sz="1100" spc="75" dirty="0">
                <a:cs typeface="Gill Sans MT"/>
              </a:rPr>
              <a:t> </a:t>
            </a:r>
            <a:r>
              <a:rPr sz="1100" dirty="0">
                <a:cs typeface="Gill Sans MT"/>
              </a:rPr>
              <a:t>this</a:t>
            </a:r>
            <a:r>
              <a:rPr sz="1100" spc="75" dirty="0">
                <a:cs typeface="Gill Sans MT"/>
              </a:rPr>
              <a:t> </a:t>
            </a:r>
            <a:r>
              <a:rPr sz="1100" dirty="0">
                <a:cs typeface="Gill Sans MT"/>
              </a:rPr>
              <a:t>guide</a:t>
            </a:r>
            <a:r>
              <a:rPr sz="1100" spc="75" dirty="0">
                <a:cs typeface="Gill Sans MT"/>
              </a:rPr>
              <a:t> </a:t>
            </a:r>
            <a:r>
              <a:rPr lang="en-US" sz="1100" spc="75" dirty="0">
                <a:cs typeface="Gill Sans MT"/>
              </a:rPr>
              <a:t>to </a:t>
            </a:r>
            <a:r>
              <a:rPr lang="en-US" sz="1100" dirty="0">
                <a:cs typeface="Gill Sans MT"/>
              </a:rPr>
              <a:t>fully</a:t>
            </a:r>
            <a:r>
              <a:rPr lang="en-US" sz="1100" spc="75" dirty="0">
                <a:cs typeface="Gill Sans MT"/>
              </a:rPr>
              <a:t> </a:t>
            </a:r>
            <a:r>
              <a:rPr lang="en-US" sz="1100" dirty="0">
                <a:cs typeface="Gill Sans MT"/>
              </a:rPr>
              <a:t>understand</a:t>
            </a:r>
            <a:r>
              <a:rPr lang="en-US" sz="1100" spc="75" dirty="0">
                <a:cs typeface="Gill Sans MT"/>
              </a:rPr>
              <a:t> </a:t>
            </a:r>
            <a:r>
              <a:rPr lang="en-US" sz="1100" dirty="0">
                <a:cs typeface="Gill Sans MT"/>
              </a:rPr>
              <a:t>the</a:t>
            </a:r>
            <a:r>
              <a:rPr lang="en-US" sz="1100" spc="75" dirty="0">
                <a:cs typeface="Gill Sans MT"/>
              </a:rPr>
              <a:t> </a:t>
            </a:r>
            <a:r>
              <a:rPr lang="en-US" sz="1100" spc="-10" dirty="0">
                <a:cs typeface="Gill Sans MT"/>
              </a:rPr>
              <a:t>plans </a:t>
            </a:r>
            <a:r>
              <a:rPr lang="en-US" sz="1100" dirty="0">
                <a:cs typeface="Gill Sans MT"/>
              </a:rPr>
              <a:t>being</a:t>
            </a:r>
            <a:r>
              <a:rPr lang="en-US" sz="1100" spc="55" dirty="0">
                <a:cs typeface="Gill Sans MT"/>
              </a:rPr>
              <a:t> </a:t>
            </a:r>
            <a:r>
              <a:rPr lang="en-US" sz="1100" dirty="0">
                <a:cs typeface="Gill Sans MT"/>
              </a:rPr>
              <a:t>offered</a:t>
            </a:r>
            <a:r>
              <a:rPr sz="1100" dirty="0">
                <a:cs typeface="Gill Sans MT"/>
              </a:rPr>
              <a:t>.</a:t>
            </a:r>
            <a:r>
              <a:rPr sz="1100" spc="60" dirty="0">
                <a:cs typeface="Gill Sans MT"/>
              </a:rPr>
              <a:t> </a:t>
            </a:r>
            <a:r>
              <a:rPr lang="en-US" sz="1100" spc="60" dirty="0">
                <a:cs typeface="Gill Sans MT"/>
              </a:rPr>
              <a:t>Ensure you </a:t>
            </a:r>
            <a:r>
              <a:rPr lang="en-US" sz="1100" spc="55" dirty="0">
                <a:cs typeface="Gill Sans MT"/>
              </a:rPr>
              <a:t>enroll </a:t>
            </a:r>
            <a:r>
              <a:rPr sz="1100" dirty="0">
                <a:cs typeface="Gill Sans MT"/>
              </a:rPr>
              <a:t>between</a:t>
            </a:r>
            <a:r>
              <a:rPr lang="en-US" sz="1100" dirty="0">
                <a:cs typeface="Gill Sans MT"/>
              </a:rPr>
              <a:t> August 15</a:t>
            </a:r>
            <a:r>
              <a:rPr lang="en-US" sz="1100" baseline="30000" dirty="0">
                <a:cs typeface="Gill Sans MT"/>
              </a:rPr>
              <a:t>th</a:t>
            </a:r>
            <a:r>
              <a:rPr lang="en-US" sz="1100" dirty="0">
                <a:cs typeface="Gill Sans MT"/>
              </a:rPr>
              <a:t> – September 15</a:t>
            </a:r>
            <a:r>
              <a:rPr lang="en-US" sz="1100" baseline="30000" dirty="0">
                <a:cs typeface="Gill Sans MT"/>
              </a:rPr>
              <a:t>th</a:t>
            </a:r>
            <a:r>
              <a:rPr lang="en-US" sz="1100" dirty="0">
                <a:cs typeface="Gill Sans MT"/>
              </a:rPr>
              <a:t>, </a:t>
            </a:r>
            <a:r>
              <a:rPr sz="1100" spc="-20" dirty="0">
                <a:cs typeface="Gill Sans MT"/>
              </a:rPr>
              <a:t>or</a:t>
            </a:r>
            <a:r>
              <a:rPr sz="1100" spc="65" dirty="0">
                <a:cs typeface="Gill Sans MT"/>
              </a:rPr>
              <a:t> </a:t>
            </a:r>
            <a:r>
              <a:rPr sz="1100" dirty="0">
                <a:cs typeface="Gill Sans MT"/>
              </a:rPr>
              <a:t>within</a:t>
            </a:r>
            <a:r>
              <a:rPr sz="1100" spc="70" dirty="0">
                <a:cs typeface="Gill Sans MT"/>
              </a:rPr>
              <a:t> </a:t>
            </a:r>
            <a:r>
              <a:rPr lang="en-US" sz="1100" spc="70" dirty="0">
                <a:cs typeface="Gill Sans MT"/>
              </a:rPr>
              <a:t>3</a:t>
            </a:r>
            <a:r>
              <a:rPr sz="1100" dirty="0">
                <a:cs typeface="Gill Sans MT"/>
              </a:rPr>
              <a:t>0</a:t>
            </a:r>
            <a:r>
              <a:rPr sz="1100" spc="65" dirty="0">
                <a:cs typeface="Gill Sans MT"/>
              </a:rPr>
              <a:t> </a:t>
            </a:r>
            <a:r>
              <a:rPr sz="1100" dirty="0">
                <a:cs typeface="Gill Sans MT"/>
              </a:rPr>
              <a:t>days</a:t>
            </a:r>
            <a:r>
              <a:rPr sz="1100" spc="70" dirty="0">
                <a:cs typeface="Gill Sans MT"/>
              </a:rPr>
              <a:t> </a:t>
            </a:r>
            <a:r>
              <a:rPr sz="1100" dirty="0">
                <a:cs typeface="Gill Sans MT"/>
              </a:rPr>
              <a:t>of</a:t>
            </a:r>
            <a:r>
              <a:rPr sz="1100" spc="65" dirty="0">
                <a:cs typeface="Gill Sans MT"/>
              </a:rPr>
              <a:t> </a:t>
            </a:r>
            <a:r>
              <a:rPr sz="1100" dirty="0">
                <a:cs typeface="Gill Sans MT"/>
              </a:rPr>
              <a:t>becoming</a:t>
            </a:r>
            <a:r>
              <a:rPr sz="1100" spc="70" dirty="0">
                <a:cs typeface="Gill Sans MT"/>
              </a:rPr>
              <a:t> </a:t>
            </a:r>
            <a:r>
              <a:rPr sz="1100" dirty="0">
                <a:cs typeface="Gill Sans MT"/>
              </a:rPr>
              <a:t>eligible</a:t>
            </a:r>
            <a:r>
              <a:rPr lang="en-US" sz="1100" dirty="0">
                <a:cs typeface="Gill Sans MT"/>
              </a:rPr>
              <a:t>. </a:t>
            </a:r>
            <a:br>
              <a:rPr lang="en-US" sz="1100" dirty="0">
                <a:solidFill>
                  <a:srgbClr val="FF0000"/>
                </a:solidFill>
                <a:highlight>
                  <a:srgbClr val="FFFF00"/>
                </a:highlight>
                <a:cs typeface="Gill Sans MT"/>
              </a:rPr>
            </a:br>
            <a:endParaRPr lang="en-US" sz="600" b="1" u="sng" spc="-10" dirty="0">
              <a:solidFill>
                <a:srgbClr val="FF0000"/>
              </a:solidFill>
              <a:uFill>
                <a:solidFill>
                  <a:srgbClr val="231F20"/>
                </a:solidFill>
              </a:uFill>
              <a:latin typeface="+mj-lt"/>
              <a:cs typeface="Tahoma"/>
              <a:hlinkClick r:id="rId2">
                <a:extLst>
                  <a:ext uri="{A12FA001-AC4F-418D-AE19-62706E023703}">
                    <ahyp:hlinkClr xmlns:ahyp="http://schemas.microsoft.com/office/drawing/2018/hyperlinkcolor" val="tx"/>
                  </a:ext>
                </a:extLst>
              </a:hlinkClick>
            </a:endParaRPr>
          </a:p>
          <a:p>
            <a:pPr marR="251460" algn="ctr">
              <a:lnSpc>
                <a:spcPct val="90000"/>
              </a:lnSpc>
            </a:pPr>
            <a:r>
              <a:rPr lang="en-US" sz="1100" dirty="0">
                <a:solidFill>
                  <a:srgbClr val="FF0000"/>
                </a:solidFill>
              </a:rPr>
              <a:t>Paylocity Link</a:t>
            </a:r>
          </a:p>
          <a:p>
            <a:pPr>
              <a:lnSpc>
                <a:spcPct val="90000"/>
              </a:lnSpc>
            </a:pPr>
            <a:endParaRPr lang="en-US" sz="800" b="1" dirty="0">
              <a:cs typeface="Tahoma"/>
            </a:endParaRPr>
          </a:p>
          <a:p>
            <a:pPr marL="251460" indent="-182880">
              <a:lnSpc>
                <a:spcPct val="90000"/>
              </a:lnSpc>
              <a:buFont typeface="Wingdings" panose="05000000000000000000" pitchFamily="2" charset="2"/>
              <a:buChar char="§"/>
              <a:tabLst>
                <a:tab pos="329565" algn="l"/>
              </a:tabLst>
            </a:pPr>
            <a:r>
              <a:rPr sz="1000" b="1" dirty="0">
                <a:cs typeface="Tahoma"/>
              </a:rPr>
              <a:t>Username</a:t>
            </a:r>
            <a:r>
              <a:rPr lang="en-US" sz="1000" b="1" dirty="0">
                <a:cs typeface="Tahoma"/>
              </a:rPr>
              <a:t>: </a:t>
            </a:r>
            <a:r>
              <a:rPr lang="en-US" sz="1000" spc="-20" dirty="0">
                <a:solidFill>
                  <a:srgbClr val="FF0000"/>
                </a:solidFill>
                <a:cs typeface="Gill Sans MT"/>
              </a:rPr>
              <a:t>XXXXX</a:t>
            </a:r>
            <a:endParaRPr sz="1000" dirty="0">
              <a:solidFill>
                <a:srgbClr val="FF0000"/>
              </a:solidFill>
              <a:cs typeface="Gill Sans MT"/>
            </a:endParaRPr>
          </a:p>
          <a:p>
            <a:pPr marL="251460" indent="-182880">
              <a:lnSpc>
                <a:spcPct val="90000"/>
              </a:lnSpc>
              <a:buFont typeface="Wingdings" panose="05000000000000000000" pitchFamily="2" charset="2"/>
              <a:buChar char="§"/>
              <a:tabLst>
                <a:tab pos="329565" algn="l"/>
              </a:tabLst>
            </a:pPr>
            <a:r>
              <a:rPr sz="1000" b="1" dirty="0">
                <a:cs typeface="Tahoma"/>
              </a:rPr>
              <a:t>Password</a:t>
            </a:r>
            <a:r>
              <a:rPr lang="en-US" sz="1000" b="1" dirty="0">
                <a:cs typeface="Tahoma"/>
              </a:rPr>
              <a:t>: </a:t>
            </a:r>
            <a:r>
              <a:rPr lang="en-US" sz="1000" dirty="0">
                <a:solidFill>
                  <a:srgbClr val="FF0000"/>
                </a:solidFill>
                <a:cs typeface="Tahoma"/>
              </a:rPr>
              <a:t>XXXXX</a:t>
            </a:r>
            <a:br>
              <a:rPr lang="en-US" sz="1000" i="1" dirty="0">
                <a:solidFill>
                  <a:srgbClr val="FF0000"/>
                </a:solidFill>
                <a:cs typeface="Gill Sans MT"/>
              </a:rPr>
            </a:br>
            <a:r>
              <a:rPr lang="en-US" sz="1000" i="1" dirty="0">
                <a:cs typeface="Gill Sans MT"/>
              </a:rPr>
              <a:t>Click </a:t>
            </a:r>
            <a:r>
              <a:rPr lang="en-US" sz="1000" b="1" i="1" dirty="0">
                <a:cs typeface="Gill Sans MT"/>
              </a:rPr>
              <a:t>Login</a:t>
            </a:r>
            <a:r>
              <a:rPr lang="en-US" sz="1000" i="1" dirty="0">
                <a:cs typeface="Gill Sans MT"/>
              </a:rPr>
              <a:t> to access your profile</a:t>
            </a:r>
            <a:endParaRPr sz="1000" i="1" dirty="0">
              <a:cs typeface="Gill Sans MT"/>
            </a:endParaRPr>
          </a:p>
        </p:txBody>
      </p:sp>
      <p:sp>
        <p:nvSpPr>
          <p:cNvPr id="6" name="object 6"/>
          <p:cNvSpPr txBox="1"/>
          <p:nvPr/>
        </p:nvSpPr>
        <p:spPr>
          <a:xfrm>
            <a:off x="538643" y="1360031"/>
            <a:ext cx="6717815" cy="2623219"/>
          </a:xfrm>
          <a:prstGeom prst="rect">
            <a:avLst/>
          </a:prstGeom>
        </p:spPr>
        <p:txBody>
          <a:bodyPr vert="horz" wrap="square" lIns="45720" tIns="45720" rIns="45720" bIns="45720" rtlCol="0">
            <a:noAutofit/>
          </a:bodyPr>
          <a:lstStyle>
            <a:defPPr>
              <a:defRPr lang="en-US"/>
            </a:defPPr>
            <a:lvl1pPr marR="6985">
              <a:lnSpc>
                <a:spcPct val="120000"/>
              </a:lnSpc>
              <a:defRPr sz="950">
                <a:solidFill>
                  <a:srgbClr val="FF0000"/>
                </a:solidFill>
                <a:cs typeface="Gill Sans MT"/>
              </a:defRPr>
            </a:lvl1pPr>
          </a:lstStyle>
          <a:p>
            <a:pPr defTabSz="388620">
              <a:lnSpc>
                <a:spcPct val="200000"/>
              </a:lnSpc>
              <a:spcBef>
                <a:spcPts val="850"/>
              </a:spcBef>
              <a:buClr>
                <a:srgbClr val="031675"/>
              </a:buClr>
              <a:buSzPct val="80000"/>
            </a:pPr>
            <a:r>
              <a:rPr lang="en-US" sz="1200" b="1" dirty="0">
                <a:solidFill>
                  <a:srgbClr val="008250"/>
                </a:solidFill>
                <a:cs typeface="+mn-cs"/>
              </a:rPr>
              <a:t>Open Enrollment Period</a:t>
            </a:r>
          </a:p>
          <a:p>
            <a:pPr>
              <a:lnSpc>
                <a:spcPct val="90000"/>
              </a:lnSpc>
            </a:pPr>
            <a:endParaRPr lang="en-US" sz="1100" dirty="0">
              <a:solidFill>
                <a:schemeClr val="tx1"/>
              </a:solidFill>
            </a:endParaRPr>
          </a:p>
          <a:p>
            <a:pPr>
              <a:lnSpc>
                <a:spcPct val="90000"/>
              </a:lnSpc>
            </a:pPr>
            <a:r>
              <a:rPr lang="en-US" sz="1100" dirty="0">
                <a:solidFill>
                  <a:schemeClr val="tx1"/>
                </a:solidFill>
              </a:rPr>
              <a:t>Our </a:t>
            </a:r>
            <a:r>
              <a:rPr sz="1100" dirty="0">
                <a:solidFill>
                  <a:schemeClr val="tx1"/>
                </a:solidFill>
              </a:rPr>
              <a:t>annual enrollment period will be held</a:t>
            </a:r>
            <a:r>
              <a:rPr lang="en-US" sz="1100" dirty="0">
                <a:solidFill>
                  <a:schemeClr val="tx1"/>
                </a:solidFill>
              </a:rPr>
              <a:t>:  </a:t>
            </a:r>
          </a:p>
          <a:p>
            <a:pPr>
              <a:lnSpc>
                <a:spcPct val="90000"/>
              </a:lnSpc>
            </a:pPr>
            <a:br>
              <a:rPr lang="en-US" sz="1100" b="1" dirty="0">
                <a:solidFill>
                  <a:schemeClr val="tx1"/>
                </a:solidFill>
                <a:highlight>
                  <a:srgbClr val="FFFF00"/>
                </a:highlight>
              </a:rPr>
            </a:br>
            <a:r>
              <a:rPr lang="en-US" sz="1100" b="1" dirty="0">
                <a:solidFill>
                  <a:schemeClr val="tx1"/>
                </a:solidFill>
              </a:rPr>
              <a:t>August 15</a:t>
            </a:r>
            <a:r>
              <a:rPr lang="en-US" sz="1100" b="1" baseline="30000" dirty="0">
                <a:solidFill>
                  <a:schemeClr val="tx1"/>
                </a:solidFill>
              </a:rPr>
              <a:t>th</a:t>
            </a:r>
            <a:r>
              <a:rPr lang="en-US" sz="1100" b="1" dirty="0">
                <a:solidFill>
                  <a:schemeClr val="tx1"/>
                </a:solidFill>
              </a:rPr>
              <a:t> – September 15</a:t>
            </a:r>
            <a:r>
              <a:rPr lang="en-US" sz="1100" b="1" baseline="30000" dirty="0">
                <a:solidFill>
                  <a:schemeClr val="tx1"/>
                </a:solidFill>
              </a:rPr>
              <a:t>th</a:t>
            </a:r>
            <a:r>
              <a:rPr lang="en-US" sz="1100" b="1" dirty="0">
                <a:solidFill>
                  <a:schemeClr val="tx1"/>
                </a:solidFill>
              </a:rPr>
              <a:t>, 2025</a:t>
            </a:r>
            <a:endParaRPr lang="en-US" sz="1100" b="1" dirty="0"/>
          </a:p>
          <a:p>
            <a:pPr>
              <a:lnSpc>
                <a:spcPct val="90000"/>
              </a:lnSpc>
            </a:pPr>
            <a:endParaRPr sz="1100" b="1" dirty="0">
              <a:solidFill>
                <a:schemeClr val="tx1">
                  <a:lumMod val="75000"/>
                  <a:lumOff val="25000"/>
                </a:schemeClr>
              </a:solidFill>
              <a:highlight>
                <a:srgbClr val="FFFF00"/>
              </a:highlight>
            </a:endParaRPr>
          </a:p>
          <a:p>
            <a:pPr>
              <a:lnSpc>
                <a:spcPct val="90000"/>
              </a:lnSpc>
            </a:pPr>
            <a:r>
              <a:rPr sz="1100" dirty="0">
                <a:solidFill>
                  <a:schemeClr val="tx1"/>
                </a:solidFill>
              </a:rPr>
              <a:t>Log on to the enrollment site to review your current benefits, make </a:t>
            </a:r>
            <a:endParaRPr lang="en-US" sz="1100" dirty="0">
              <a:solidFill>
                <a:schemeClr val="tx1"/>
              </a:solidFill>
            </a:endParaRPr>
          </a:p>
          <a:p>
            <a:pPr>
              <a:lnSpc>
                <a:spcPct val="90000"/>
              </a:lnSpc>
            </a:pPr>
            <a:r>
              <a:rPr sz="1100" dirty="0">
                <a:solidFill>
                  <a:schemeClr val="tx1"/>
                </a:solidFill>
              </a:rPr>
              <a:t>any plan </a:t>
            </a:r>
            <a:r>
              <a:rPr lang="en-US" sz="1100" dirty="0">
                <a:solidFill>
                  <a:schemeClr val="tx1"/>
                </a:solidFill>
              </a:rPr>
              <a:t>changes or</a:t>
            </a:r>
            <a:r>
              <a:rPr sz="1100" dirty="0">
                <a:solidFill>
                  <a:schemeClr val="tx1"/>
                </a:solidFill>
              </a:rPr>
              <a:t> update dependent and/or beneficiary information.</a:t>
            </a:r>
            <a:endParaRPr lang="en-US" sz="1100" dirty="0">
              <a:solidFill>
                <a:schemeClr val="tx1"/>
              </a:solidFill>
            </a:endParaRPr>
          </a:p>
          <a:p>
            <a:pPr defTabSz="388620">
              <a:lnSpc>
                <a:spcPct val="200000"/>
              </a:lnSpc>
              <a:spcBef>
                <a:spcPts val="850"/>
              </a:spcBef>
              <a:buClr>
                <a:srgbClr val="031675"/>
              </a:buClr>
              <a:buSzPct val="80000"/>
            </a:pPr>
            <a:r>
              <a:rPr lang="en-US" sz="1200" b="1" dirty="0">
                <a:solidFill>
                  <a:srgbClr val="008250"/>
                </a:solidFill>
                <a:cs typeface="+mn-cs"/>
              </a:rPr>
              <a:t>Newly Hired/Eligible Employees</a:t>
            </a:r>
          </a:p>
          <a:p>
            <a:pPr marR="6985">
              <a:lnSpc>
                <a:spcPct val="90000"/>
              </a:lnSpc>
            </a:pPr>
            <a:endParaRPr lang="en-US" sz="1100" dirty="0">
              <a:solidFill>
                <a:schemeClr val="tx1"/>
              </a:solidFill>
              <a:cs typeface="Gill Sans MT"/>
            </a:endParaRPr>
          </a:p>
          <a:p>
            <a:pPr marR="6985">
              <a:lnSpc>
                <a:spcPct val="90000"/>
              </a:lnSpc>
            </a:pPr>
            <a:r>
              <a:rPr lang="en-US" sz="1100" dirty="0">
                <a:solidFill>
                  <a:schemeClr val="tx1"/>
                </a:solidFill>
                <a:cs typeface="Gill Sans MT"/>
              </a:rPr>
              <a:t>Newly eligible employees MUST complete enrollment and are required to elect or waive coverage within the ﬁrst 6</a:t>
            </a:r>
            <a:r>
              <a:rPr lang="en-US" sz="1100" dirty="0">
                <a:solidFill>
                  <a:schemeClr val="tx1"/>
                </a:solidFill>
              </a:rPr>
              <a:t>0</a:t>
            </a:r>
            <a:r>
              <a:rPr lang="en-US" sz="1100" dirty="0">
                <a:solidFill>
                  <a:schemeClr val="tx1"/>
                </a:solidFill>
                <a:cs typeface="Gill Sans MT"/>
              </a:rPr>
              <a:t> days of employment/eligibility. If elected coverage will begin the ﬁrst day of the next month, following 60 days of Full-Time employment. </a:t>
            </a:r>
            <a:endParaRPr sz="1100" dirty="0">
              <a:solidFill>
                <a:schemeClr val="tx1"/>
              </a:solidFill>
            </a:endParaRPr>
          </a:p>
        </p:txBody>
      </p:sp>
      <p:sp>
        <p:nvSpPr>
          <p:cNvPr id="12" name="object 12"/>
          <p:cNvSpPr txBox="1"/>
          <p:nvPr/>
        </p:nvSpPr>
        <p:spPr>
          <a:xfrm>
            <a:off x="538644" y="5883943"/>
            <a:ext cx="6717814" cy="1478228"/>
          </a:xfrm>
          <a:prstGeom prst="rect">
            <a:avLst/>
          </a:prstGeom>
        </p:spPr>
        <p:txBody>
          <a:bodyPr vert="horz" wrap="square" lIns="45720" tIns="45720" rIns="45720" bIns="45720" rtlCol="0">
            <a:noAutofit/>
          </a:bodyPr>
          <a:lstStyle/>
          <a:p>
            <a:r>
              <a:rPr sz="1100" dirty="0">
                <a:latin typeface="+mn-lt"/>
                <a:cs typeface="Gill Sans MT"/>
              </a:rPr>
              <a:t>The enrollment process will be broken down into </a:t>
            </a:r>
            <a:r>
              <a:rPr lang="en-US" sz="1100" dirty="0">
                <a:cs typeface="Gill Sans MT"/>
              </a:rPr>
              <a:t>4</a:t>
            </a:r>
            <a:r>
              <a:rPr sz="1100" dirty="0">
                <a:latin typeface="+mn-lt"/>
                <a:cs typeface="Gill Sans MT"/>
              </a:rPr>
              <a:t> steps:</a:t>
            </a:r>
            <a:endParaRPr lang="en-US" sz="1100" dirty="0">
              <a:latin typeface="+mn-lt"/>
              <a:cs typeface="Gill Sans MT"/>
            </a:endParaRPr>
          </a:p>
          <a:p>
            <a:pPr>
              <a:buClr>
                <a:srgbClr val="231F20"/>
              </a:buClr>
              <a:tabLst>
                <a:tab pos="2795270" algn="l"/>
              </a:tabLst>
            </a:pPr>
            <a:br>
              <a:rPr lang="en-US" sz="1100" b="1" dirty="0">
                <a:latin typeface="+mn-lt"/>
                <a:cs typeface="Tahoma"/>
              </a:rPr>
            </a:br>
            <a:r>
              <a:rPr lang="en-US" sz="1100" b="1" dirty="0">
                <a:latin typeface="+mn-lt"/>
                <a:cs typeface="Tahoma"/>
              </a:rPr>
              <a:t>Your Information:</a:t>
            </a:r>
            <a:endParaRPr lang="en-US" sz="1100" dirty="0">
              <a:latin typeface="+mn-lt"/>
              <a:cs typeface="Tahoma"/>
            </a:endParaRPr>
          </a:p>
          <a:p>
            <a:pPr marL="256032" marR="24130" lvl="1" indent="-182880">
              <a:buFont typeface="+mj-lt"/>
              <a:buAutoNum type="arabicPeriod"/>
            </a:pPr>
            <a:r>
              <a:rPr sz="1100" b="1" dirty="0">
                <a:latin typeface="+mn-lt"/>
                <a:cs typeface="Gill Sans MT"/>
              </a:rPr>
              <a:t>Employee </a:t>
            </a:r>
            <a:r>
              <a:rPr lang="en-US" sz="1100" dirty="0">
                <a:latin typeface="+mn-lt"/>
                <a:cs typeface="Gill Sans MT"/>
              </a:rPr>
              <a:t>–</a:t>
            </a:r>
            <a:r>
              <a:rPr sz="1100" dirty="0">
                <a:latin typeface="+mn-lt"/>
                <a:cs typeface="Gill Sans MT"/>
              </a:rPr>
              <a:t> Verify </a:t>
            </a:r>
            <a:r>
              <a:rPr lang="en-US" sz="1100" dirty="0">
                <a:latin typeface="+mn-lt"/>
                <a:cs typeface="Gill Sans MT"/>
              </a:rPr>
              <a:t>the </a:t>
            </a:r>
            <a:r>
              <a:rPr sz="1100" dirty="0">
                <a:latin typeface="+mn-lt"/>
                <a:cs typeface="Gill Sans MT"/>
              </a:rPr>
              <a:t>accuracy of all information</a:t>
            </a:r>
            <a:r>
              <a:rPr lang="en-US" sz="1100" dirty="0">
                <a:latin typeface="+mn-lt"/>
                <a:cs typeface="Gill Sans MT"/>
              </a:rPr>
              <a:t>. </a:t>
            </a:r>
          </a:p>
          <a:p>
            <a:pPr marL="256032" marR="24130" lvl="1" indent="-182880">
              <a:buFont typeface="+mj-lt"/>
              <a:buAutoNum type="arabicPeriod"/>
            </a:pPr>
            <a:r>
              <a:rPr sz="1100" b="1" dirty="0">
                <a:latin typeface="+mn-lt"/>
                <a:cs typeface="Gill Sans MT"/>
              </a:rPr>
              <a:t>Family </a:t>
            </a:r>
            <a:r>
              <a:rPr lang="en-US" sz="1100" dirty="0">
                <a:latin typeface="+mn-lt"/>
                <a:cs typeface="Gill Sans MT"/>
              </a:rPr>
              <a:t>–</a:t>
            </a:r>
            <a:r>
              <a:rPr sz="1100" dirty="0">
                <a:latin typeface="+mn-lt"/>
                <a:cs typeface="Gill Sans MT"/>
              </a:rPr>
              <a:t> You may add new or edit existing dependent</a:t>
            </a:r>
            <a:r>
              <a:rPr lang="en-US" sz="1100" dirty="0">
                <a:latin typeface="+mn-lt"/>
                <a:cs typeface="Gill Sans MT"/>
              </a:rPr>
              <a:t>s</a:t>
            </a:r>
            <a:r>
              <a:rPr lang="en-US" sz="1100" dirty="0">
                <a:cs typeface="Gill Sans MT"/>
              </a:rPr>
              <a:t>. </a:t>
            </a:r>
          </a:p>
          <a:p>
            <a:pPr marL="256032" marR="24130" lvl="1" indent="-182880">
              <a:buFont typeface="+mj-lt"/>
              <a:buAutoNum type="arabicPeriod"/>
            </a:pPr>
            <a:r>
              <a:rPr sz="1100" b="1" dirty="0">
                <a:latin typeface="+mn-lt"/>
                <a:cs typeface="Tahoma"/>
              </a:rPr>
              <a:t>Your Benefits </a:t>
            </a:r>
            <a:r>
              <a:rPr lang="en-US" sz="1100" b="1" dirty="0">
                <a:latin typeface="+mn-lt"/>
                <a:cs typeface="Tahoma"/>
              </a:rPr>
              <a:t>–</a:t>
            </a:r>
            <a:r>
              <a:rPr sz="1100" dirty="0">
                <a:latin typeface="+mn-lt"/>
                <a:cs typeface="Gill Sans MT"/>
              </a:rPr>
              <a:t> You will be automatically enrolled in company-paid</a:t>
            </a:r>
            <a:r>
              <a:rPr lang="en-US" sz="1100" dirty="0">
                <a:latin typeface="+mn-lt"/>
                <a:cs typeface="Gill Sans MT"/>
              </a:rPr>
              <a:t> benefits</a:t>
            </a:r>
            <a:r>
              <a:rPr sz="1100" dirty="0">
                <a:latin typeface="+mn-lt"/>
                <a:cs typeface="Gill Sans MT"/>
              </a:rPr>
              <a:t>. </a:t>
            </a:r>
            <a:endParaRPr lang="en-US" sz="1100" dirty="0">
              <a:latin typeface="+mn-lt"/>
              <a:cs typeface="Gill Sans MT"/>
            </a:endParaRPr>
          </a:p>
          <a:p>
            <a:pPr marL="256032" marR="24130" lvl="1" indent="-182880">
              <a:buFont typeface="+mj-lt"/>
              <a:buAutoNum type="arabicPeriod"/>
            </a:pPr>
            <a:r>
              <a:rPr sz="1100" b="1" dirty="0">
                <a:latin typeface="+mn-lt"/>
                <a:cs typeface="Tahoma"/>
              </a:rPr>
              <a:t>Enroll </a:t>
            </a:r>
            <a:r>
              <a:rPr lang="en-US" sz="1100" dirty="0">
                <a:latin typeface="+mn-lt"/>
                <a:cs typeface="Gill Sans MT"/>
              </a:rPr>
              <a:t>–</a:t>
            </a:r>
            <a:r>
              <a:rPr sz="1100" dirty="0">
                <a:latin typeface="+mn-lt"/>
                <a:cs typeface="Gill Sans MT"/>
              </a:rPr>
              <a:t> </a:t>
            </a:r>
            <a:r>
              <a:rPr lang="en-US" sz="1100" dirty="0">
                <a:latin typeface="+mn-lt"/>
                <a:cs typeface="Gill Sans MT"/>
              </a:rPr>
              <a:t>Please review your </a:t>
            </a:r>
            <a:r>
              <a:rPr sz="1100" dirty="0">
                <a:latin typeface="+mn-lt"/>
                <a:cs typeface="Gill Sans MT"/>
              </a:rPr>
              <a:t>beneficiaries</a:t>
            </a:r>
            <a:r>
              <a:rPr lang="en-US" sz="1100" dirty="0">
                <a:latin typeface="+mn-lt"/>
                <a:cs typeface="Gill Sans MT"/>
              </a:rPr>
              <a:t> and your final elections before confirming. </a:t>
            </a:r>
            <a:endParaRPr lang="en-US" sz="1100" dirty="0">
              <a:cs typeface="Gill Sans MT"/>
            </a:endParaRPr>
          </a:p>
        </p:txBody>
      </p:sp>
      <p:grpSp>
        <p:nvGrpSpPr>
          <p:cNvPr id="8" name="Group 7">
            <a:extLst>
              <a:ext uri="{FF2B5EF4-FFF2-40B4-BE49-F238E27FC236}">
                <a16:creationId xmlns:a16="http://schemas.microsoft.com/office/drawing/2014/main" id="{2868CF1F-545D-0987-B9D0-ABDCB40CA429}"/>
              </a:ext>
            </a:extLst>
          </p:cNvPr>
          <p:cNvGrpSpPr/>
          <p:nvPr/>
        </p:nvGrpSpPr>
        <p:grpSpPr>
          <a:xfrm>
            <a:off x="5088791" y="1553241"/>
            <a:ext cx="2167667" cy="1351398"/>
            <a:chOff x="5088791" y="1553241"/>
            <a:chExt cx="2167667" cy="1351398"/>
          </a:xfrm>
        </p:grpSpPr>
        <p:sp>
          <p:nvSpPr>
            <p:cNvPr id="13" name="object 13"/>
            <p:cNvSpPr/>
            <p:nvPr/>
          </p:nvSpPr>
          <p:spPr>
            <a:xfrm>
              <a:off x="5088791" y="1553241"/>
              <a:ext cx="2167667" cy="1351398"/>
            </a:xfrm>
            <a:prstGeom prst="roundRect">
              <a:avLst>
                <a:gd name="adj" fmla="val 10925"/>
              </a:avLst>
            </a:prstGeom>
            <a:solidFill>
              <a:schemeClr val="bg1">
                <a:lumMod val="85000"/>
              </a:schemeClr>
            </a:solidFill>
          </p:spPr>
          <p:txBody>
            <a:bodyPr wrap="square" lIns="0" tIns="0" rIns="0" bIns="0" rtlCol="0"/>
            <a:lstStyle/>
            <a:p>
              <a:endParaRPr dirty="0"/>
            </a:p>
          </p:txBody>
        </p:sp>
        <p:sp>
          <p:nvSpPr>
            <p:cNvPr id="14" name="object 14"/>
            <p:cNvSpPr txBox="1"/>
            <p:nvPr/>
          </p:nvSpPr>
          <p:spPr>
            <a:xfrm>
              <a:off x="5710434" y="1654329"/>
              <a:ext cx="1467123" cy="1143903"/>
            </a:xfrm>
            <a:prstGeom prst="rect">
              <a:avLst/>
            </a:prstGeom>
          </p:spPr>
          <p:txBody>
            <a:bodyPr vert="horz" wrap="square" lIns="0" tIns="12700" rIns="0" bIns="0" rtlCol="0">
              <a:spAutoFit/>
            </a:bodyPr>
            <a:lstStyle/>
            <a:p>
              <a:pPr marL="12700" marR="5080">
                <a:lnSpc>
                  <a:spcPct val="100000"/>
                </a:lnSpc>
                <a:spcBef>
                  <a:spcPts val="100"/>
                </a:spcBef>
              </a:pPr>
              <a:r>
                <a:rPr sz="1050" b="1" dirty="0">
                  <a:solidFill>
                    <a:srgbClr val="001842"/>
                  </a:solidFill>
                  <a:latin typeface="Aptos Serif" panose="02020604070405020304" pitchFamily="18" charset="0"/>
                  <a:cs typeface="Aptos Serif" panose="02020604070405020304" pitchFamily="18" charset="0"/>
                </a:rPr>
                <a:t>Have social security numbers and birth dates for all dependents and beneficiaries available prior to </a:t>
              </a:r>
              <a:r>
                <a:rPr lang="en-US" sz="1050" b="1" dirty="0">
                  <a:solidFill>
                    <a:srgbClr val="001842"/>
                  </a:solidFill>
                  <a:latin typeface="Aptos Serif" panose="02020604070405020304" pitchFamily="18" charset="0"/>
                  <a:cs typeface="Aptos Serif" panose="02020604070405020304" pitchFamily="18" charset="0"/>
                </a:rPr>
                <a:t>enrolling in your benefits</a:t>
              </a:r>
              <a:r>
                <a:rPr sz="1050" b="1" dirty="0">
                  <a:solidFill>
                    <a:srgbClr val="001842"/>
                  </a:solidFill>
                  <a:latin typeface="Aptos Serif" panose="02020604070405020304" pitchFamily="18" charset="0"/>
                  <a:cs typeface="Aptos Serif" panose="02020604070405020304" pitchFamily="18" charset="0"/>
                </a:rPr>
                <a:t>.</a:t>
              </a:r>
            </a:p>
          </p:txBody>
        </p:sp>
        <p:grpSp>
          <p:nvGrpSpPr>
            <p:cNvPr id="22" name="Group 21">
              <a:extLst>
                <a:ext uri="{FF2B5EF4-FFF2-40B4-BE49-F238E27FC236}">
                  <a16:creationId xmlns:a16="http://schemas.microsoft.com/office/drawing/2014/main" id="{3DBC86DC-B570-4D50-9263-1DD652618FFD}"/>
                </a:ext>
              </a:extLst>
            </p:cNvPr>
            <p:cNvGrpSpPr/>
            <p:nvPr/>
          </p:nvGrpSpPr>
          <p:grpSpPr>
            <a:xfrm>
              <a:off x="5220729" y="1630648"/>
              <a:ext cx="413384" cy="413384"/>
              <a:chOff x="4707218" y="3821882"/>
              <a:chExt cx="413384" cy="413384"/>
            </a:xfrm>
          </p:grpSpPr>
          <p:sp>
            <p:nvSpPr>
              <p:cNvPr id="23" name="object 16">
                <a:extLst>
                  <a:ext uri="{FF2B5EF4-FFF2-40B4-BE49-F238E27FC236}">
                    <a16:creationId xmlns:a16="http://schemas.microsoft.com/office/drawing/2014/main" id="{E1C5A6D3-B8B7-4D81-9F55-A781BD84F47F}"/>
                  </a:ext>
                </a:extLst>
              </p:cNvPr>
              <p:cNvSpPr/>
              <p:nvPr/>
            </p:nvSpPr>
            <p:spPr>
              <a:xfrm>
                <a:off x="4707218" y="3821882"/>
                <a:ext cx="413384" cy="413384"/>
              </a:xfrm>
              <a:custGeom>
                <a:avLst/>
                <a:gdLst/>
                <a:ahLst/>
                <a:cxnLst/>
                <a:rect l="l" t="t" r="r" b="b"/>
                <a:pathLst>
                  <a:path w="413385" h="413385">
                    <a:moveTo>
                      <a:pt x="206438" y="0"/>
                    </a:moveTo>
                    <a:lnTo>
                      <a:pt x="159101" y="5452"/>
                    </a:lnTo>
                    <a:lnTo>
                      <a:pt x="115648" y="20983"/>
                    </a:lnTo>
                    <a:lnTo>
                      <a:pt x="77318" y="45354"/>
                    </a:lnTo>
                    <a:lnTo>
                      <a:pt x="45349" y="77326"/>
                    </a:lnTo>
                    <a:lnTo>
                      <a:pt x="20981" y="115658"/>
                    </a:lnTo>
                    <a:lnTo>
                      <a:pt x="5451" y="159113"/>
                    </a:lnTo>
                    <a:lnTo>
                      <a:pt x="0" y="206451"/>
                    </a:lnTo>
                    <a:lnTo>
                      <a:pt x="5451" y="253784"/>
                    </a:lnTo>
                    <a:lnTo>
                      <a:pt x="20981" y="297235"/>
                    </a:lnTo>
                    <a:lnTo>
                      <a:pt x="45349" y="335565"/>
                    </a:lnTo>
                    <a:lnTo>
                      <a:pt x="77318" y="367535"/>
                    </a:lnTo>
                    <a:lnTo>
                      <a:pt x="115648" y="391906"/>
                    </a:lnTo>
                    <a:lnTo>
                      <a:pt x="159101" y="407437"/>
                    </a:lnTo>
                    <a:lnTo>
                      <a:pt x="206438" y="412889"/>
                    </a:lnTo>
                    <a:lnTo>
                      <a:pt x="253776" y="407437"/>
                    </a:lnTo>
                    <a:lnTo>
                      <a:pt x="297230" y="391906"/>
                    </a:lnTo>
                    <a:lnTo>
                      <a:pt x="335563" y="367535"/>
                    </a:lnTo>
                    <a:lnTo>
                      <a:pt x="367534" y="335565"/>
                    </a:lnTo>
                    <a:lnTo>
                      <a:pt x="391905" y="297235"/>
                    </a:lnTo>
                    <a:lnTo>
                      <a:pt x="407437" y="253784"/>
                    </a:lnTo>
                    <a:lnTo>
                      <a:pt x="412889" y="206451"/>
                    </a:lnTo>
                    <a:lnTo>
                      <a:pt x="407437" y="159113"/>
                    </a:lnTo>
                    <a:lnTo>
                      <a:pt x="391905" y="115658"/>
                    </a:lnTo>
                    <a:lnTo>
                      <a:pt x="367534" y="77326"/>
                    </a:lnTo>
                    <a:lnTo>
                      <a:pt x="335563" y="45354"/>
                    </a:lnTo>
                    <a:lnTo>
                      <a:pt x="297230" y="20983"/>
                    </a:lnTo>
                    <a:lnTo>
                      <a:pt x="253776" y="5452"/>
                    </a:lnTo>
                    <a:lnTo>
                      <a:pt x="206438" y="0"/>
                    </a:lnTo>
                    <a:close/>
                  </a:path>
                </a:pathLst>
              </a:custGeom>
              <a:solidFill>
                <a:srgbClr val="FFFFFF"/>
              </a:solidFill>
            </p:spPr>
            <p:txBody>
              <a:bodyPr wrap="square" lIns="0" tIns="0" rIns="0" bIns="0" rtlCol="0"/>
              <a:lstStyle/>
              <a:p>
                <a:endParaRPr dirty="0"/>
              </a:p>
            </p:txBody>
          </p:sp>
          <p:pic>
            <p:nvPicPr>
              <p:cNvPr id="24" name="Graphic 23" descr="Lightbulb and gear with solid fill">
                <a:extLst>
                  <a:ext uri="{FF2B5EF4-FFF2-40B4-BE49-F238E27FC236}">
                    <a16:creationId xmlns:a16="http://schemas.microsoft.com/office/drawing/2014/main" id="{C6C7AD0F-625D-4FAC-AD70-7381A7F1481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53890" y="3868554"/>
                <a:ext cx="320040" cy="320040"/>
              </a:xfrm>
              <a:prstGeom prst="rect">
                <a:avLst/>
              </a:prstGeom>
            </p:spPr>
          </p:pic>
        </p:grpSp>
      </p:grpSp>
      <p:sp>
        <p:nvSpPr>
          <p:cNvPr id="7" name="Title Placeholder 6">
            <a:extLst>
              <a:ext uri="{FF2B5EF4-FFF2-40B4-BE49-F238E27FC236}">
                <a16:creationId xmlns:a16="http://schemas.microsoft.com/office/drawing/2014/main" id="{6B7D48FE-30FC-E9A4-C7BC-823C17FE805B}"/>
              </a:ext>
            </a:extLst>
          </p:cNvPr>
          <p:cNvSpPr txBox="1">
            <a:spLocks/>
          </p:cNvSpPr>
          <p:nvPr/>
        </p:nvSpPr>
        <p:spPr>
          <a:xfrm>
            <a:off x="538643" y="604227"/>
            <a:ext cx="6717815" cy="534987"/>
          </a:xfrm>
          <a:prstGeom prst="rect">
            <a:avLst/>
          </a:prstGeom>
        </p:spPr>
        <p:txBody>
          <a:bodyPr vert="horz" lIns="91440" tIns="45720" rIns="91440" bIns="45720" rtlCol="0" anchor="ctr">
            <a:normAutofit fontScale="92500" lnSpcReduction="20000"/>
          </a:bodyPr>
          <a:lstStyle>
            <a:lvl1pPr algn="ctr" defTabSz="388620" rtl="0" eaLnBrk="1" latinLnBrk="0" hangingPunct="1">
              <a:spcBef>
                <a:spcPct val="0"/>
              </a:spcBef>
              <a:buNone/>
              <a:defRPr sz="2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rgbClr val="001842"/>
                </a:solidFill>
                <a:latin typeface="Aptos Serif" panose="02020604070405020304" pitchFamily="18" charset="0"/>
                <a:cs typeface="Aptos Serif" panose="02020604070405020304" pitchFamily="18" charset="0"/>
              </a:rPr>
              <a:t>How to Enroll</a:t>
            </a:r>
          </a:p>
        </p:txBody>
      </p:sp>
      <p:sp>
        <p:nvSpPr>
          <p:cNvPr id="4" name="object 8">
            <a:extLst>
              <a:ext uri="{FF2B5EF4-FFF2-40B4-BE49-F238E27FC236}">
                <a16:creationId xmlns:a16="http://schemas.microsoft.com/office/drawing/2014/main" id="{93D4BF68-5A87-C421-7C70-B4B76373B204}"/>
              </a:ext>
            </a:extLst>
          </p:cNvPr>
          <p:cNvSpPr txBox="1"/>
          <p:nvPr/>
        </p:nvSpPr>
        <p:spPr>
          <a:xfrm>
            <a:off x="538644" y="7546882"/>
            <a:ext cx="6717814" cy="1698846"/>
          </a:xfrm>
          <a:prstGeom prst="rect">
            <a:avLst/>
          </a:prstGeom>
          <a:solidFill>
            <a:schemeClr val="bg1">
              <a:lumMod val="85000"/>
            </a:schemeClr>
          </a:solidFill>
        </p:spPr>
        <p:txBody>
          <a:bodyPr vert="horz" wrap="square" lIns="45720" tIns="45720" rIns="45720" bIns="45720" rtlCol="0" anchor="ctr">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sz="1000" b="1" i="0" u="none" strike="noStrike" kern="0" cap="none" spc="0" normalizeH="0" baseline="0" noProof="0" dirty="0">
                <a:ln>
                  <a:noFill/>
                </a:ln>
                <a:solidFill>
                  <a:prstClr val="black">
                    <a:lumMod val="75000"/>
                    <a:lumOff val="25000"/>
                  </a:prstClr>
                </a:solidFill>
                <a:effectLst/>
                <a:uLnTx/>
                <a:uFillTx/>
                <a:cs typeface="Gill Sans MT"/>
              </a:rPr>
              <a:t>Pre-Tax Benefits: Section 125</a:t>
            </a:r>
            <a:endParaRPr kumimoji="0" sz="1000" b="0" i="0" u="none" strike="noStrike" kern="0" cap="none" spc="0" normalizeH="0" baseline="0" noProof="0" dirty="0">
              <a:ln>
                <a:noFill/>
              </a:ln>
              <a:solidFill>
                <a:prstClr val="black">
                  <a:lumMod val="75000"/>
                  <a:lumOff val="25000"/>
                </a:prstClr>
              </a:solidFill>
              <a:effectLst/>
              <a:uLnTx/>
              <a:uFillTx/>
              <a:cs typeface="Gill Sans MT"/>
            </a:endParaRPr>
          </a:p>
          <a:p>
            <a:pPr marL="0" marR="187325" lvl="0" indent="0" defTabSz="914400"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lumMod val="75000"/>
                    <a:lumOff val="25000"/>
                  </a:prstClr>
                </a:solidFill>
                <a:effectLst/>
                <a:uLnTx/>
                <a:uFillTx/>
                <a:cs typeface="Gill Sans MT"/>
              </a:rPr>
              <a:t>Our</a:t>
            </a:r>
            <a:r>
              <a:rPr kumimoji="0" lang="en-US" sz="1000" b="0" i="0" u="none" strike="noStrike" kern="0" cap="none" spc="0" normalizeH="0" baseline="0" noProof="0" dirty="0">
                <a:ln>
                  <a:noFill/>
                </a:ln>
                <a:solidFill>
                  <a:srgbClr val="FF0000"/>
                </a:solidFill>
                <a:effectLst/>
                <a:uLnTx/>
                <a:uFillTx/>
                <a:cs typeface="Gill Sans MT"/>
              </a:rPr>
              <a:t> </a:t>
            </a:r>
            <a:r>
              <a:rPr kumimoji="0" sz="1000" b="0" i="0" u="none" strike="noStrike" kern="0" cap="none" spc="0" normalizeH="0" baseline="0" noProof="0" dirty="0">
                <a:ln>
                  <a:noFill/>
                </a:ln>
                <a:solidFill>
                  <a:prstClr val="black">
                    <a:lumMod val="75000"/>
                    <a:lumOff val="25000"/>
                  </a:prstClr>
                </a:solidFill>
                <a:effectLst/>
                <a:uLnTx/>
                <a:uFillTx/>
                <a:cs typeface="Gill Sans MT"/>
              </a:rPr>
              <a:t>benefit plans utilize Section 125. This enables you to elect to pay premiums for health, dental, </a:t>
            </a:r>
            <a:r>
              <a:rPr kumimoji="0" lang="en-US" sz="1000" b="0" i="0" u="none" strike="noStrike" kern="0" cap="none" spc="0" normalizeH="0" baseline="0" noProof="0" dirty="0">
                <a:ln>
                  <a:noFill/>
                </a:ln>
                <a:solidFill>
                  <a:prstClr val="black">
                    <a:lumMod val="75000"/>
                    <a:lumOff val="25000"/>
                  </a:prstClr>
                </a:solidFill>
                <a:effectLst/>
                <a:uLnTx/>
                <a:uFillTx/>
                <a:cs typeface="Gill Sans MT"/>
              </a:rPr>
              <a:t>and </a:t>
            </a:r>
            <a:r>
              <a:rPr kumimoji="0" sz="1000" b="0" i="0" u="none" strike="noStrike" kern="0" cap="none" spc="0" normalizeH="0" baseline="0" noProof="0" dirty="0">
                <a:ln>
                  <a:noFill/>
                </a:ln>
                <a:solidFill>
                  <a:prstClr val="black">
                    <a:lumMod val="75000"/>
                    <a:lumOff val="25000"/>
                  </a:prstClr>
                </a:solidFill>
                <a:effectLst/>
                <a:uLnTx/>
                <a:uFillTx/>
                <a:cs typeface="Gill Sans MT"/>
              </a:rPr>
              <a:t>vision </a:t>
            </a:r>
            <a:r>
              <a:rPr kumimoji="0" lang="en-US" sz="1000" b="0" i="0" u="none" strike="noStrike" kern="0" cap="none" spc="0" normalizeH="0" baseline="0" noProof="0" dirty="0">
                <a:ln>
                  <a:noFill/>
                </a:ln>
                <a:solidFill>
                  <a:prstClr val="black">
                    <a:lumMod val="75000"/>
                    <a:lumOff val="25000"/>
                  </a:prstClr>
                </a:solidFill>
                <a:effectLst/>
                <a:uLnTx/>
                <a:uFillTx/>
                <a:cs typeface="Gill Sans MT"/>
              </a:rPr>
              <a:t>coverage </a:t>
            </a:r>
            <a:r>
              <a:rPr kumimoji="0" sz="1000" b="0" i="0" u="none" strike="noStrike" kern="0" cap="none" spc="0" normalizeH="0" baseline="0" noProof="0" dirty="0">
                <a:ln>
                  <a:noFill/>
                </a:ln>
                <a:solidFill>
                  <a:prstClr val="black">
                    <a:lumMod val="75000"/>
                    <a:lumOff val="25000"/>
                  </a:prstClr>
                </a:solidFill>
                <a:effectLst/>
                <a:uLnTx/>
                <a:uFillTx/>
                <a:cs typeface="Gill Sans MT"/>
              </a:rPr>
              <a:t>and on a pre-tax basis. When you use pre</a:t>
            </a:r>
            <a:r>
              <a:rPr kumimoji="0" lang="en-US" sz="1000" b="0" i="0" u="none" strike="noStrike" kern="0" cap="none" spc="0" normalizeH="0" baseline="0" noProof="0" dirty="0">
                <a:ln>
                  <a:noFill/>
                </a:ln>
                <a:solidFill>
                  <a:prstClr val="black">
                    <a:lumMod val="75000"/>
                    <a:lumOff val="25000"/>
                  </a:prstClr>
                </a:solidFill>
                <a:effectLst/>
                <a:uLnTx/>
                <a:uFillTx/>
                <a:cs typeface="Gill Sans MT"/>
              </a:rPr>
              <a:t>-</a:t>
            </a:r>
            <a:r>
              <a:rPr kumimoji="0" sz="1000" b="0" i="0" u="none" strike="noStrike" kern="0" cap="none" spc="0" normalizeH="0" baseline="0" noProof="0" dirty="0">
                <a:ln>
                  <a:noFill/>
                </a:ln>
                <a:solidFill>
                  <a:prstClr val="black">
                    <a:lumMod val="75000"/>
                    <a:lumOff val="25000"/>
                  </a:prstClr>
                </a:solidFill>
                <a:effectLst/>
                <a:uLnTx/>
                <a:uFillTx/>
                <a:cs typeface="Gill Sans MT"/>
              </a:rPr>
              <a:t>tax dollars, you will reduce your taxable income and have fewer taxes taken out of your paycheck. Under Section 125, you can have more spendable income than if the same deductions were taken</a:t>
            </a:r>
            <a:r>
              <a:rPr kumimoji="0" lang="en-US" sz="1000" b="0" i="0" u="none" strike="noStrike" kern="0" cap="none" spc="0" normalizeH="0" baseline="0" noProof="0" dirty="0">
                <a:ln>
                  <a:noFill/>
                </a:ln>
                <a:solidFill>
                  <a:prstClr val="black">
                    <a:lumMod val="75000"/>
                    <a:lumOff val="25000"/>
                  </a:prstClr>
                </a:solidFill>
                <a:effectLst/>
                <a:uLnTx/>
                <a:uFillTx/>
                <a:cs typeface="Gill Sans MT"/>
              </a:rPr>
              <a:t> out</a:t>
            </a:r>
            <a:r>
              <a:rPr kumimoji="0" sz="1000" b="0" i="0" u="none" strike="noStrike" kern="0" cap="none" spc="0" normalizeH="0" baseline="0" noProof="0" dirty="0">
                <a:ln>
                  <a:noFill/>
                </a:ln>
                <a:solidFill>
                  <a:prstClr val="black">
                    <a:lumMod val="75000"/>
                    <a:lumOff val="25000"/>
                  </a:prstClr>
                </a:solidFill>
                <a:effectLst/>
                <a:uLnTx/>
                <a:uFillTx/>
                <a:cs typeface="Gill Sans MT"/>
              </a:rPr>
              <a:t> on an after</a:t>
            </a:r>
            <a:r>
              <a:rPr kumimoji="0" lang="en-US" sz="1000" b="0" i="0" u="none" strike="noStrike" kern="0" cap="none" spc="0" normalizeH="0" baseline="0" noProof="0" dirty="0">
                <a:ln>
                  <a:noFill/>
                </a:ln>
                <a:solidFill>
                  <a:prstClr val="black">
                    <a:lumMod val="75000"/>
                    <a:lumOff val="25000"/>
                  </a:prstClr>
                </a:solidFill>
                <a:effectLst/>
                <a:uLnTx/>
                <a:uFillTx/>
                <a:cs typeface="Gill Sans MT"/>
              </a:rPr>
              <a:t>-</a:t>
            </a:r>
            <a:r>
              <a:rPr kumimoji="0" sz="1000" b="0" i="0" u="none" strike="noStrike" kern="0" cap="none" spc="0" normalizeH="0" baseline="0" noProof="0" dirty="0">
                <a:ln>
                  <a:noFill/>
                </a:ln>
                <a:solidFill>
                  <a:prstClr val="black">
                    <a:lumMod val="75000"/>
                    <a:lumOff val="25000"/>
                  </a:prstClr>
                </a:solidFill>
                <a:effectLst/>
                <a:uLnTx/>
                <a:uFillTx/>
                <a:cs typeface="Gill Sans MT"/>
              </a:rPr>
              <a:t>tax basis.</a:t>
            </a:r>
            <a:endParaRPr kumimoji="0" lang="en-US" sz="1000" b="0" i="0" u="none" strike="noStrike" kern="0" cap="none" spc="0" normalizeH="0" baseline="0" noProof="0" dirty="0">
              <a:ln>
                <a:noFill/>
              </a:ln>
              <a:solidFill>
                <a:prstClr val="black">
                  <a:lumMod val="75000"/>
                  <a:lumOff val="25000"/>
                </a:prstClr>
              </a:solidFill>
              <a:effectLst/>
              <a:uLnTx/>
              <a:uFillTx/>
              <a:cs typeface="Gill Sans MT"/>
            </a:endParaRPr>
          </a:p>
          <a:p>
            <a:pPr marL="0" marR="187325" lvl="0" indent="0" defTabSz="914400" eaLnBrk="1" fontAlgn="auto" latinLnBrk="0" hangingPunct="1">
              <a:lnSpc>
                <a:spcPct val="90000"/>
              </a:lnSpc>
              <a:spcBef>
                <a:spcPts val="0"/>
              </a:spcBef>
              <a:spcAft>
                <a:spcPts val="0"/>
              </a:spcAft>
              <a:buClrTx/>
              <a:buSzTx/>
              <a:buFontTx/>
              <a:buNone/>
              <a:tabLst/>
              <a:defRPr/>
            </a:pPr>
            <a:endParaRPr kumimoji="0" sz="1000" b="0" i="0" u="none" strike="noStrike" kern="0" cap="none" spc="0" normalizeH="0" baseline="0" noProof="0" dirty="0">
              <a:ln>
                <a:noFill/>
              </a:ln>
              <a:solidFill>
                <a:prstClr val="black">
                  <a:lumMod val="75000"/>
                  <a:lumOff val="25000"/>
                </a:prstClr>
              </a:solidFill>
              <a:effectLst/>
              <a:uLnTx/>
              <a:uFillTx/>
              <a:cs typeface="Gill Sans MT"/>
            </a:endParaRPr>
          </a:p>
          <a:p>
            <a:pPr marL="0" marR="200660" lvl="0" indent="0" defTabSz="914400" eaLnBrk="1" fontAlgn="auto" latinLnBrk="0" hangingPunct="1">
              <a:lnSpc>
                <a:spcPct val="90000"/>
              </a:lnSpc>
              <a:spcBef>
                <a:spcPts val="0"/>
              </a:spcBef>
              <a:spcAft>
                <a:spcPts val="0"/>
              </a:spcAft>
              <a:buClrTx/>
              <a:buSzTx/>
              <a:buFontTx/>
              <a:buNone/>
              <a:tabLst/>
              <a:defRPr/>
            </a:pPr>
            <a:r>
              <a:rPr kumimoji="0" sz="1000" b="1" i="0" u="none" strike="noStrike" kern="0" cap="none" spc="0" normalizeH="0" baseline="0" noProof="0" dirty="0">
                <a:ln>
                  <a:noFill/>
                </a:ln>
                <a:solidFill>
                  <a:prstClr val="black">
                    <a:lumMod val="75000"/>
                    <a:lumOff val="25000"/>
                  </a:prstClr>
                </a:solidFill>
                <a:effectLst/>
                <a:uLnTx/>
                <a:uFillTx/>
                <a:cs typeface="Gill Sans MT"/>
              </a:rPr>
              <a:t>Pre-tax Note: </a:t>
            </a:r>
            <a:r>
              <a:rPr kumimoji="0" sz="1000" b="0" i="0" u="none" strike="noStrike" kern="0" cap="none" spc="0" normalizeH="0" baseline="0" noProof="0" dirty="0">
                <a:ln>
                  <a:noFill/>
                </a:ln>
                <a:solidFill>
                  <a:prstClr val="black">
                    <a:lumMod val="75000"/>
                    <a:lumOff val="25000"/>
                  </a:prstClr>
                </a:solidFill>
                <a:effectLst/>
                <a:uLnTx/>
                <a:uFillTx/>
                <a:cs typeface="Gill Sans MT"/>
              </a:rPr>
              <a:t>When you pay for your dependent’s benefits on a pre-tax basis</a:t>
            </a:r>
            <a:r>
              <a:rPr kumimoji="0" lang="en-US" sz="1000" b="0" i="0" u="none" strike="noStrike" kern="0" cap="none" spc="0" normalizeH="0" baseline="0" noProof="0" dirty="0">
                <a:ln>
                  <a:noFill/>
                </a:ln>
                <a:solidFill>
                  <a:prstClr val="black">
                    <a:lumMod val="75000"/>
                    <a:lumOff val="25000"/>
                  </a:prstClr>
                </a:solidFill>
                <a:effectLst/>
                <a:uLnTx/>
                <a:uFillTx/>
                <a:cs typeface="Gill Sans MT"/>
              </a:rPr>
              <a:t>,</a:t>
            </a:r>
            <a:r>
              <a:rPr kumimoji="0" sz="1000" b="0" i="0" u="none" strike="noStrike" kern="0" cap="none" spc="0" normalizeH="0" baseline="0" noProof="0" dirty="0">
                <a:ln>
                  <a:noFill/>
                </a:ln>
                <a:solidFill>
                  <a:prstClr val="black">
                    <a:lumMod val="75000"/>
                    <a:lumOff val="25000"/>
                  </a:prstClr>
                </a:solidFill>
                <a:effectLst/>
                <a:uLnTx/>
                <a:uFillTx/>
                <a:cs typeface="Gill Sans MT"/>
              </a:rPr>
              <a:t> you are certifying that the dependent meets the IRS’ definition of a dependent. [IRC §§ 152, 21 (b)(1) and 105(b)]. Children/spouses that do not satisfy the IRS’ definition will result in a tax liability to you, such as changing that dependent’s election to a post-tax </a:t>
            </a:r>
            <a:r>
              <a:rPr kumimoji="0" lang="en-US" sz="1000" b="0" i="0" u="none" strike="noStrike" kern="0" cap="none" spc="0" normalizeH="0" baseline="0" noProof="0" dirty="0">
                <a:ln>
                  <a:noFill/>
                </a:ln>
                <a:solidFill>
                  <a:prstClr val="black">
                    <a:lumMod val="75000"/>
                    <a:lumOff val="25000"/>
                  </a:prstClr>
                </a:solidFill>
                <a:effectLst/>
                <a:uLnTx/>
                <a:uFillTx/>
                <a:cs typeface="Gill Sans MT"/>
              </a:rPr>
              <a:t>election or</a:t>
            </a:r>
            <a:r>
              <a:rPr kumimoji="0" sz="1000" b="0" i="0" u="none" strike="noStrike" kern="0" cap="none" spc="0" normalizeH="0" baseline="0" noProof="0" dirty="0">
                <a:ln>
                  <a:noFill/>
                </a:ln>
                <a:solidFill>
                  <a:prstClr val="black">
                    <a:lumMod val="75000"/>
                    <a:lumOff val="25000"/>
                  </a:prstClr>
                </a:solidFill>
                <a:effectLst/>
                <a:uLnTx/>
                <a:uFillTx/>
                <a:cs typeface="Gill Sans MT"/>
              </a:rPr>
              <a:t> receiving imputed income on your W-2 for the dependent’s coverage that should not have been taken on a pre-tax basis.</a:t>
            </a:r>
          </a:p>
        </p:txBody>
      </p:sp>
      <p:sp>
        <p:nvSpPr>
          <p:cNvPr id="5" name="Footer Placeholder 4">
            <a:extLst>
              <a:ext uri="{FF2B5EF4-FFF2-40B4-BE49-F238E27FC236}">
                <a16:creationId xmlns:a16="http://schemas.microsoft.com/office/drawing/2014/main" id="{FF3CC057-57C5-F153-C44E-17B9CAECCCFE}"/>
              </a:ext>
            </a:extLst>
          </p:cNvPr>
          <p:cNvSpPr>
            <a:spLocks noGrp="1"/>
          </p:cNvSpPr>
          <p:nvPr>
            <p:ph type="ftr" sz="quarter" idx="3"/>
          </p:nvPr>
        </p:nvSpPr>
        <p:spPr>
          <a:xfrm>
            <a:off x="520700" y="9478923"/>
            <a:ext cx="6823683" cy="362397"/>
          </a:xfrm>
        </p:spPr>
        <p:txBody>
          <a:bodyPr/>
          <a:lstStyle/>
          <a:p>
            <a:r>
              <a:rPr lang="en-US" sz="800" dirty="0"/>
              <a:t>This booklet provides only a summary of your beneﬁts. All services described within are subject to the deﬁnitions, limitations and exclusions set forth in each insurance carrier's or provider's contract.</a:t>
            </a:r>
          </a:p>
        </p:txBody>
      </p:sp>
    </p:spTree>
    <p:extLst>
      <p:ext uri="{BB962C8B-B14F-4D97-AF65-F5344CB8AC3E}">
        <p14:creationId xmlns:p14="http://schemas.microsoft.com/office/powerpoint/2010/main" val="3431886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43469" y="4752164"/>
            <a:ext cx="6687519" cy="4596770"/>
          </a:xfrm>
          <a:prstGeom prst="rect">
            <a:avLst/>
          </a:prstGeom>
        </p:spPr>
        <p:txBody>
          <a:bodyPr vert="horz" wrap="square" lIns="91440" tIns="91440" rIns="91440" bIns="91440" rtlCol="0">
            <a:noAutofit/>
          </a:bodyPr>
          <a:lstStyle/>
          <a:p>
            <a:pPr marL="12700" marR="38100">
              <a:lnSpc>
                <a:spcPct val="120000"/>
              </a:lnSpc>
              <a:spcBef>
                <a:spcPts val="400"/>
              </a:spcBef>
            </a:pPr>
            <a:endParaRPr lang="en-US" sz="950" dirty="0">
              <a:solidFill>
                <a:schemeClr val="tx1">
                  <a:lumMod val="75000"/>
                  <a:lumOff val="25000"/>
                </a:schemeClr>
              </a:solidFill>
              <a:cs typeface="Gill Sans MT"/>
            </a:endParaRPr>
          </a:p>
        </p:txBody>
      </p:sp>
      <p:sp>
        <p:nvSpPr>
          <p:cNvPr id="2" name="Content Placeholder 1">
            <a:extLst>
              <a:ext uri="{FF2B5EF4-FFF2-40B4-BE49-F238E27FC236}">
                <a16:creationId xmlns:a16="http://schemas.microsoft.com/office/drawing/2014/main" id="{0D29CF7E-8100-4334-0C97-DF6DB5C3B66C}"/>
              </a:ext>
            </a:extLst>
          </p:cNvPr>
          <p:cNvSpPr>
            <a:spLocks noGrp="1"/>
          </p:cNvSpPr>
          <p:nvPr>
            <p:ph idx="1"/>
          </p:nvPr>
        </p:nvSpPr>
        <p:spPr>
          <a:xfrm>
            <a:off x="564056" y="1960876"/>
            <a:ext cx="6687519" cy="5079852"/>
          </a:xfrm>
        </p:spPr>
        <p:txBody>
          <a:bodyPr lIns="45720" tIns="45720" rIns="45720" bIns="45720">
            <a:noAutofit/>
          </a:bodyPr>
          <a:lstStyle/>
          <a:p>
            <a:pPr marL="0" marR="6985" indent="0">
              <a:lnSpc>
                <a:spcPct val="200000"/>
              </a:lnSpc>
              <a:spcBef>
                <a:spcPts val="850"/>
              </a:spcBef>
              <a:buNone/>
            </a:pPr>
            <a:r>
              <a:rPr lang="en-US" b="1" dirty="0">
                <a:solidFill>
                  <a:srgbClr val="008250"/>
                </a:solidFill>
              </a:rPr>
              <a:t>Qualifying life events include the following: </a:t>
            </a:r>
          </a:p>
          <a:p>
            <a:pPr marL="0" marR="6985" indent="0">
              <a:lnSpc>
                <a:spcPct val="110000"/>
              </a:lnSpc>
              <a:buNone/>
            </a:pPr>
            <a:endParaRPr lang="en-US" sz="1100" b="1" dirty="0">
              <a:solidFill>
                <a:srgbClr val="031675"/>
              </a:solidFill>
            </a:endParaRPr>
          </a:p>
          <a:p>
            <a:pPr marL="183515" marR="374015" indent="-182880">
              <a:tabLst>
                <a:tab pos="153035" algn="l"/>
              </a:tabLst>
            </a:pPr>
            <a:r>
              <a:rPr lang="en-US" sz="1100" dirty="0"/>
              <a:t>your marital status changes through marriage, the death of your spouse, divorce, legal separation, or annulment</a:t>
            </a:r>
          </a:p>
          <a:p>
            <a:pPr marL="183515" marR="374015" indent="-182880">
              <a:tabLst>
                <a:tab pos="153035" algn="l"/>
              </a:tabLst>
            </a:pPr>
            <a:r>
              <a:rPr lang="en-US" sz="1100" dirty="0"/>
              <a:t>your number of dependents changes through birth, adoption, placement for adoption, or death of a dependent</a:t>
            </a:r>
          </a:p>
          <a:p>
            <a:pPr marL="183515" marR="374015" indent="-182880">
              <a:tabLst>
                <a:tab pos="153035" algn="l"/>
              </a:tabLst>
            </a:pPr>
            <a:r>
              <a:rPr lang="en-US" sz="1100" dirty="0"/>
              <a:t>you, your spouse, or dependents terminate or begin employment</a:t>
            </a:r>
          </a:p>
          <a:p>
            <a:pPr marL="183515" marR="374015" indent="-182880">
              <a:tabLst>
                <a:tab pos="153035" algn="l"/>
              </a:tabLst>
            </a:pPr>
            <a:r>
              <a:rPr lang="en-US" sz="1100" dirty="0"/>
              <a:t>your dependent is no longer eligible due to attainment of age</a:t>
            </a:r>
          </a:p>
          <a:p>
            <a:pPr marL="183515" marR="374015" indent="-182880">
              <a:tabLst>
                <a:tab pos="153035" algn="l"/>
              </a:tabLst>
            </a:pPr>
            <a:r>
              <a:rPr lang="en-US" sz="1100" dirty="0"/>
              <a:t>you, your spouse, or dependents experience an increase or reduction in hours of employment (including a switch between part-time and full-time employment; strike or lock-out; commencement of or return from an unpaid leave of absence)</a:t>
            </a:r>
          </a:p>
          <a:p>
            <a:pPr marL="183515" marR="374015" indent="-182880">
              <a:tabLst>
                <a:tab pos="153035" algn="l"/>
              </a:tabLst>
            </a:pPr>
            <a:r>
              <a:rPr lang="en-US" sz="1100" dirty="0"/>
              <a:t>gain or loss of eligibility under a plan offered by your employer or your spouse’s employer</a:t>
            </a:r>
          </a:p>
          <a:p>
            <a:pPr marL="183515" marR="374015" indent="-182880">
              <a:tabLst>
                <a:tab pos="153035" algn="l"/>
              </a:tabLst>
            </a:pPr>
            <a:r>
              <a:rPr lang="en-US" sz="1100" dirty="0"/>
              <a:t>a change in residence for you, your spouse, or your dependent resulting in a gain or loss of eligibility</a:t>
            </a:r>
            <a:endParaRPr lang="en-US" sz="1100" dirty="0">
              <a:cs typeface="Gill Sans MT"/>
            </a:endParaRPr>
          </a:p>
          <a:p>
            <a:pPr marL="0" marR="6985" indent="0">
              <a:lnSpc>
                <a:spcPct val="110000"/>
              </a:lnSpc>
              <a:spcBef>
                <a:spcPts val="850"/>
              </a:spcBef>
              <a:buNone/>
            </a:pPr>
            <a:r>
              <a:rPr lang="en-US" b="1" dirty="0">
                <a:solidFill>
                  <a:srgbClr val="008250"/>
                </a:solidFill>
              </a:rPr>
              <a:t>You may also be permitted to change your elections for health coverage under the following circumstances:</a:t>
            </a:r>
            <a:br>
              <a:rPr lang="en-US" b="1" dirty="0">
                <a:solidFill>
                  <a:srgbClr val="008250"/>
                </a:solidFill>
              </a:rPr>
            </a:br>
            <a:endParaRPr lang="en-US" sz="1100" b="1" u="sng" dirty="0">
              <a:solidFill>
                <a:srgbClr val="008250"/>
              </a:solidFill>
              <a:cs typeface="Gill Sans MT"/>
            </a:endParaRPr>
          </a:p>
          <a:p>
            <a:pPr marL="183515" marR="208279" indent="-182880">
              <a:tabLst>
                <a:tab pos="153035" algn="l"/>
              </a:tabLst>
            </a:pPr>
            <a:r>
              <a:rPr lang="en-US" sz="1100" dirty="0">
                <a:cs typeface="Gill Sans MT"/>
              </a:rPr>
              <a:t>a court order requires your child receive health coverage under this plan or a former spouse’s plan</a:t>
            </a:r>
          </a:p>
          <a:p>
            <a:pPr marL="183515" marR="208279" indent="-182880">
              <a:tabLst>
                <a:tab pos="153035" algn="l"/>
              </a:tabLst>
            </a:pPr>
            <a:r>
              <a:rPr lang="en-US" sz="1100" dirty="0">
                <a:cs typeface="Gill Sans MT"/>
              </a:rPr>
              <a:t>you, your spouse, or your dependent become entitled to Medicare or Medicaid</a:t>
            </a:r>
          </a:p>
          <a:p>
            <a:pPr marL="183515" marR="208279" indent="-182880">
              <a:tabLst>
                <a:tab pos="153035" algn="l"/>
              </a:tabLst>
            </a:pPr>
            <a:r>
              <a:rPr lang="en-US" sz="1100" dirty="0">
                <a:cs typeface="Gill Sans MT"/>
              </a:rPr>
              <a:t>there is a significant change in the cost or coverage for you or your spouse attributable to your spouse’s employment.</a:t>
            </a:r>
            <a:br>
              <a:rPr lang="en-US" sz="1100" dirty="0">
                <a:cs typeface="Gill Sans MT"/>
              </a:rPr>
            </a:br>
            <a:endParaRPr lang="en-US" sz="1100" dirty="0">
              <a:cs typeface="Gill Sans MT"/>
            </a:endParaRPr>
          </a:p>
          <a:p>
            <a:pPr marL="635" marR="208279" indent="0">
              <a:buNone/>
              <a:tabLst>
                <a:tab pos="153035" algn="l"/>
              </a:tabLst>
            </a:pPr>
            <a:r>
              <a:rPr lang="en-US" sz="1100" dirty="0">
                <a:cs typeface="Gill Sans MT"/>
              </a:rPr>
              <a:t>To be permitted to make a change of election relating to your health, dental, or vision coverage due to a life event status change, the change must result in you, your spouse, or your dependent gaining or losing eligibility for health, dental, or vision coverage under this plan or a plan sponsored by another employer by whom you, your spouse, or your dependent are employed. The election change must correspond with the gain or loss of eligibility.</a:t>
            </a:r>
          </a:p>
        </p:txBody>
      </p:sp>
      <p:sp>
        <p:nvSpPr>
          <p:cNvPr id="11" name="object 11"/>
          <p:cNvSpPr/>
          <p:nvPr/>
        </p:nvSpPr>
        <p:spPr>
          <a:xfrm>
            <a:off x="4558352" y="1304000"/>
            <a:ext cx="2638632" cy="1116224"/>
          </a:xfrm>
          <a:custGeom>
            <a:avLst/>
            <a:gdLst/>
            <a:ahLst/>
            <a:cxnLst/>
            <a:rect l="l" t="t" r="r" b="b"/>
            <a:pathLst>
              <a:path w="2524125" h="1830070">
                <a:moveTo>
                  <a:pt x="2371483" y="0"/>
                </a:moveTo>
                <a:lnTo>
                  <a:pt x="152400" y="0"/>
                </a:lnTo>
                <a:lnTo>
                  <a:pt x="104231" y="7769"/>
                </a:lnTo>
                <a:lnTo>
                  <a:pt x="62396" y="29405"/>
                </a:lnTo>
                <a:lnTo>
                  <a:pt x="29405" y="62396"/>
                </a:lnTo>
                <a:lnTo>
                  <a:pt x="7769" y="104231"/>
                </a:lnTo>
                <a:lnTo>
                  <a:pt x="0" y="152400"/>
                </a:lnTo>
                <a:lnTo>
                  <a:pt x="0" y="1677606"/>
                </a:lnTo>
                <a:lnTo>
                  <a:pt x="7769" y="1725774"/>
                </a:lnTo>
                <a:lnTo>
                  <a:pt x="29405" y="1767609"/>
                </a:lnTo>
                <a:lnTo>
                  <a:pt x="62396" y="1800600"/>
                </a:lnTo>
                <a:lnTo>
                  <a:pt x="104231" y="1822236"/>
                </a:lnTo>
                <a:lnTo>
                  <a:pt x="152400" y="1830006"/>
                </a:lnTo>
                <a:lnTo>
                  <a:pt x="2371483" y="1830006"/>
                </a:lnTo>
                <a:lnTo>
                  <a:pt x="2419651" y="1822236"/>
                </a:lnTo>
                <a:lnTo>
                  <a:pt x="2461486" y="1800600"/>
                </a:lnTo>
                <a:lnTo>
                  <a:pt x="2494477" y="1767609"/>
                </a:lnTo>
                <a:lnTo>
                  <a:pt x="2516113" y="1725774"/>
                </a:lnTo>
                <a:lnTo>
                  <a:pt x="2523883" y="1677606"/>
                </a:lnTo>
                <a:lnTo>
                  <a:pt x="2523883" y="152400"/>
                </a:lnTo>
                <a:lnTo>
                  <a:pt x="2516113" y="104231"/>
                </a:lnTo>
                <a:lnTo>
                  <a:pt x="2494477" y="62396"/>
                </a:lnTo>
                <a:lnTo>
                  <a:pt x="2461486" y="29405"/>
                </a:lnTo>
                <a:lnTo>
                  <a:pt x="2419651" y="7769"/>
                </a:lnTo>
                <a:lnTo>
                  <a:pt x="2371483" y="0"/>
                </a:lnTo>
                <a:close/>
              </a:path>
            </a:pathLst>
          </a:custGeom>
          <a:solidFill>
            <a:schemeClr val="bg1">
              <a:lumMod val="85000"/>
            </a:schemeClr>
          </a:solidFill>
        </p:spPr>
        <p:txBody>
          <a:bodyPr wrap="square" lIns="0" tIns="0" rIns="0" bIns="0" rtlCol="0"/>
          <a:lstStyle/>
          <a:p>
            <a:endParaRPr dirty="0"/>
          </a:p>
        </p:txBody>
      </p:sp>
      <p:sp>
        <p:nvSpPr>
          <p:cNvPr id="12" name="object 12"/>
          <p:cNvSpPr txBox="1"/>
          <p:nvPr/>
        </p:nvSpPr>
        <p:spPr>
          <a:xfrm>
            <a:off x="5150771" y="1373249"/>
            <a:ext cx="2015685" cy="982320"/>
          </a:xfrm>
          <a:prstGeom prst="rect">
            <a:avLst/>
          </a:prstGeom>
          <a:noFill/>
        </p:spPr>
        <p:txBody>
          <a:bodyPr vert="horz" wrap="square" lIns="0" tIns="12700" rIns="0" bIns="0" rtlCol="0">
            <a:spAutoFit/>
          </a:bodyPr>
          <a:lstStyle/>
          <a:p>
            <a:pPr marR="5080">
              <a:lnSpc>
                <a:spcPct val="100000"/>
              </a:lnSpc>
              <a:spcBef>
                <a:spcPts val="100"/>
              </a:spcBef>
            </a:pPr>
            <a:r>
              <a:rPr sz="1050" b="1" dirty="0">
                <a:solidFill>
                  <a:srgbClr val="001842"/>
                </a:solidFill>
                <a:latin typeface="Aptos Serif" panose="02020604070405020304" pitchFamily="18" charset="0"/>
                <a:cs typeface="Aptos Serif" panose="02020604070405020304" pitchFamily="18" charset="0"/>
              </a:rPr>
              <a:t>You must notify </a:t>
            </a:r>
            <a:r>
              <a:rPr lang="en-US" sz="1050" b="1" dirty="0">
                <a:solidFill>
                  <a:srgbClr val="001842"/>
                </a:solidFill>
                <a:latin typeface="Aptos Serif" panose="02020604070405020304" pitchFamily="18" charset="0"/>
                <a:cs typeface="Aptos Serif" panose="02020604070405020304" pitchFamily="18" charset="0"/>
              </a:rPr>
              <a:t>your Human Resources Department </a:t>
            </a:r>
            <a:r>
              <a:rPr sz="1050" b="1" dirty="0">
                <a:solidFill>
                  <a:srgbClr val="001842"/>
                </a:solidFill>
                <a:latin typeface="Aptos Serif" panose="02020604070405020304" pitchFamily="18" charset="0"/>
                <a:cs typeface="Aptos Serif" panose="02020604070405020304" pitchFamily="18" charset="0"/>
              </a:rPr>
              <a:t>within 30 days</a:t>
            </a:r>
            <a:r>
              <a:rPr lang="en-US" sz="1050" b="1" dirty="0">
                <a:solidFill>
                  <a:srgbClr val="001842"/>
                </a:solidFill>
                <a:latin typeface="Aptos Serif" panose="02020604070405020304" pitchFamily="18" charset="0"/>
                <a:cs typeface="Aptos Serif" panose="02020604070405020304" pitchFamily="18" charset="0"/>
              </a:rPr>
              <a:t> of a qualifying life event. Specific documentation will be required based on the qualifying life event.</a:t>
            </a:r>
            <a:endParaRPr sz="1050" b="1" dirty="0">
              <a:solidFill>
                <a:srgbClr val="001842"/>
              </a:solidFill>
              <a:latin typeface="Aptos Serif" panose="02020604070405020304" pitchFamily="18" charset="0"/>
              <a:cs typeface="Aptos Serif" panose="02020604070405020304" pitchFamily="18" charset="0"/>
            </a:endParaRPr>
          </a:p>
        </p:txBody>
      </p:sp>
      <p:grpSp>
        <p:nvGrpSpPr>
          <p:cNvPr id="13" name="object 13"/>
          <p:cNvGrpSpPr/>
          <p:nvPr/>
        </p:nvGrpSpPr>
        <p:grpSpPr>
          <a:xfrm>
            <a:off x="4645083" y="1391804"/>
            <a:ext cx="413384" cy="413384"/>
            <a:chOff x="828704" y="5513959"/>
            <a:chExt cx="413384" cy="413384"/>
          </a:xfrm>
          <a:solidFill>
            <a:srgbClr val="031675"/>
          </a:solidFill>
        </p:grpSpPr>
        <p:sp>
          <p:nvSpPr>
            <p:cNvPr id="14" name="object 14"/>
            <p:cNvSpPr/>
            <p:nvPr/>
          </p:nvSpPr>
          <p:spPr>
            <a:xfrm>
              <a:off x="828704" y="5513959"/>
              <a:ext cx="413384" cy="413384"/>
            </a:xfrm>
            <a:custGeom>
              <a:avLst/>
              <a:gdLst/>
              <a:ahLst/>
              <a:cxnLst/>
              <a:rect l="l" t="t" r="r" b="b"/>
              <a:pathLst>
                <a:path w="413384" h="413385">
                  <a:moveTo>
                    <a:pt x="206451" y="0"/>
                  </a:moveTo>
                  <a:lnTo>
                    <a:pt x="159113" y="5452"/>
                  </a:lnTo>
                  <a:lnTo>
                    <a:pt x="115658" y="20983"/>
                  </a:lnTo>
                  <a:lnTo>
                    <a:pt x="77326" y="45353"/>
                  </a:lnTo>
                  <a:lnTo>
                    <a:pt x="45354" y="77323"/>
                  </a:lnTo>
                  <a:lnTo>
                    <a:pt x="20983" y="115654"/>
                  </a:lnTo>
                  <a:lnTo>
                    <a:pt x="5452" y="159105"/>
                  </a:lnTo>
                  <a:lnTo>
                    <a:pt x="0" y="206438"/>
                  </a:lnTo>
                  <a:lnTo>
                    <a:pt x="5452" y="253776"/>
                  </a:lnTo>
                  <a:lnTo>
                    <a:pt x="20983" y="297230"/>
                  </a:lnTo>
                  <a:lnTo>
                    <a:pt x="45354" y="335563"/>
                  </a:lnTo>
                  <a:lnTo>
                    <a:pt x="77326" y="367534"/>
                  </a:lnTo>
                  <a:lnTo>
                    <a:pt x="115658" y="391905"/>
                  </a:lnTo>
                  <a:lnTo>
                    <a:pt x="159113" y="407437"/>
                  </a:lnTo>
                  <a:lnTo>
                    <a:pt x="206451" y="412889"/>
                  </a:lnTo>
                  <a:lnTo>
                    <a:pt x="253788" y="407437"/>
                  </a:lnTo>
                  <a:lnTo>
                    <a:pt x="297243" y="391905"/>
                  </a:lnTo>
                  <a:lnTo>
                    <a:pt x="335576" y="367534"/>
                  </a:lnTo>
                  <a:lnTo>
                    <a:pt x="367547" y="335563"/>
                  </a:lnTo>
                  <a:lnTo>
                    <a:pt x="391918" y="297230"/>
                  </a:lnTo>
                  <a:lnTo>
                    <a:pt x="407449" y="253776"/>
                  </a:lnTo>
                  <a:lnTo>
                    <a:pt x="412902" y="206438"/>
                  </a:lnTo>
                  <a:lnTo>
                    <a:pt x="407449" y="159105"/>
                  </a:lnTo>
                  <a:lnTo>
                    <a:pt x="391918" y="115654"/>
                  </a:lnTo>
                  <a:lnTo>
                    <a:pt x="367547" y="77323"/>
                  </a:lnTo>
                  <a:lnTo>
                    <a:pt x="335576" y="45353"/>
                  </a:lnTo>
                  <a:lnTo>
                    <a:pt x="297243" y="20983"/>
                  </a:lnTo>
                  <a:lnTo>
                    <a:pt x="253788" y="5452"/>
                  </a:lnTo>
                  <a:lnTo>
                    <a:pt x="206451" y="0"/>
                  </a:lnTo>
                  <a:close/>
                </a:path>
              </a:pathLst>
            </a:custGeom>
            <a:solidFill>
              <a:schemeClr val="bg1"/>
            </a:solidFill>
          </p:spPr>
          <p:txBody>
            <a:bodyPr wrap="square" lIns="0" tIns="0" rIns="0" bIns="0" rtlCol="0"/>
            <a:lstStyle/>
            <a:p>
              <a:endParaRPr dirty="0"/>
            </a:p>
          </p:txBody>
        </p:sp>
        <p:sp>
          <p:nvSpPr>
            <p:cNvPr id="15" name="object 15"/>
            <p:cNvSpPr/>
            <p:nvPr/>
          </p:nvSpPr>
          <p:spPr>
            <a:xfrm>
              <a:off x="948182" y="5584126"/>
              <a:ext cx="202565" cy="273050"/>
            </a:xfrm>
            <a:custGeom>
              <a:avLst/>
              <a:gdLst/>
              <a:ahLst/>
              <a:cxnLst/>
              <a:rect l="l" t="t" r="r" b="b"/>
              <a:pathLst>
                <a:path w="202565" h="273050">
                  <a:moveTo>
                    <a:pt x="88404" y="65798"/>
                  </a:moveTo>
                  <a:lnTo>
                    <a:pt x="87617" y="11620"/>
                  </a:lnTo>
                  <a:lnTo>
                    <a:pt x="69113" y="0"/>
                  </a:lnTo>
                  <a:lnTo>
                    <a:pt x="67170" y="0"/>
                  </a:lnTo>
                  <a:lnTo>
                    <a:pt x="65951" y="292"/>
                  </a:lnTo>
                  <a:lnTo>
                    <a:pt x="66154" y="17183"/>
                  </a:lnTo>
                  <a:lnTo>
                    <a:pt x="67284" y="65989"/>
                  </a:lnTo>
                  <a:lnTo>
                    <a:pt x="70535" y="78028"/>
                  </a:lnTo>
                  <a:lnTo>
                    <a:pt x="74256" y="77482"/>
                  </a:lnTo>
                  <a:lnTo>
                    <a:pt x="88404" y="65798"/>
                  </a:lnTo>
                  <a:close/>
                </a:path>
                <a:path w="202565" h="273050">
                  <a:moveTo>
                    <a:pt x="189826" y="254711"/>
                  </a:moveTo>
                  <a:lnTo>
                    <a:pt x="127038" y="205473"/>
                  </a:lnTo>
                  <a:lnTo>
                    <a:pt x="123024" y="207492"/>
                  </a:lnTo>
                  <a:lnTo>
                    <a:pt x="117297" y="209384"/>
                  </a:lnTo>
                  <a:lnTo>
                    <a:pt x="86334" y="184302"/>
                  </a:lnTo>
                  <a:lnTo>
                    <a:pt x="48729" y="112725"/>
                  </a:lnTo>
                  <a:lnTo>
                    <a:pt x="46342" y="100787"/>
                  </a:lnTo>
                  <a:lnTo>
                    <a:pt x="47891" y="91478"/>
                  </a:lnTo>
                  <a:lnTo>
                    <a:pt x="50368" y="87058"/>
                  </a:lnTo>
                  <a:lnTo>
                    <a:pt x="56413" y="81953"/>
                  </a:lnTo>
                  <a:lnTo>
                    <a:pt x="58534" y="80657"/>
                  </a:lnTo>
                  <a:lnTo>
                    <a:pt x="61302" y="79362"/>
                  </a:lnTo>
                  <a:lnTo>
                    <a:pt x="58915" y="292"/>
                  </a:lnTo>
                  <a:lnTo>
                    <a:pt x="17513" y="14706"/>
                  </a:lnTo>
                  <a:lnTo>
                    <a:pt x="0" y="51752"/>
                  </a:lnTo>
                  <a:lnTo>
                    <a:pt x="0" y="56972"/>
                  </a:lnTo>
                  <a:lnTo>
                    <a:pt x="5943" y="117551"/>
                  </a:lnTo>
                  <a:lnTo>
                    <a:pt x="18961" y="163601"/>
                  </a:lnTo>
                  <a:lnTo>
                    <a:pt x="49314" y="211670"/>
                  </a:lnTo>
                  <a:lnTo>
                    <a:pt x="77177" y="243370"/>
                  </a:lnTo>
                  <a:lnTo>
                    <a:pt x="112318" y="268046"/>
                  </a:lnTo>
                  <a:lnTo>
                    <a:pt x="145389" y="272669"/>
                  </a:lnTo>
                  <a:lnTo>
                    <a:pt x="152603" y="270751"/>
                  </a:lnTo>
                  <a:lnTo>
                    <a:pt x="159499" y="268630"/>
                  </a:lnTo>
                  <a:lnTo>
                    <a:pt x="166306" y="266230"/>
                  </a:lnTo>
                  <a:lnTo>
                    <a:pt x="178638" y="261137"/>
                  </a:lnTo>
                  <a:lnTo>
                    <a:pt x="184073" y="258381"/>
                  </a:lnTo>
                  <a:lnTo>
                    <a:pt x="189826" y="254711"/>
                  </a:lnTo>
                  <a:close/>
                </a:path>
                <a:path w="202565" h="273050">
                  <a:moveTo>
                    <a:pt x="202488" y="230797"/>
                  </a:moveTo>
                  <a:lnTo>
                    <a:pt x="171932" y="202730"/>
                  </a:lnTo>
                  <a:lnTo>
                    <a:pt x="152425" y="190398"/>
                  </a:lnTo>
                  <a:lnTo>
                    <a:pt x="149491" y="190576"/>
                  </a:lnTo>
                  <a:lnTo>
                    <a:pt x="132372" y="199656"/>
                  </a:lnTo>
                  <a:lnTo>
                    <a:pt x="196799" y="250799"/>
                  </a:lnTo>
                  <a:lnTo>
                    <a:pt x="201536" y="235927"/>
                  </a:lnTo>
                  <a:lnTo>
                    <a:pt x="202488" y="232371"/>
                  </a:lnTo>
                  <a:lnTo>
                    <a:pt x="202488" y="230797"/>
                  </a:lnTo>
                  <a:close/>
                </a:path>
              </a:pathLst>
            </a:custGeom>
            <a:grpFill/>
          </p:spPr>
          <p:txBody>
            <a:bodyPr wrap="square" lIns="0" tIns="0" rIns="0" bIns="0" rtlCol="0"/>
            <a:lstStyle/>
            <a:p>
              <a:endParaRPr dirty="0"/>
            </a:p>
          </p:txBody>
        </p:sp>
      </p:grpSp>
      <p:pic>
        <p:nvPicPr>
          <p:cNvPr id="5" name="Picture 4">
            <a:extLst>
              <a:ext uri="{FF2B5EF4-FFF2-40B4-BE49-F238E27FC236}">
                <a16:creationId xmlns:a16="http://schemas.microsoft.com/office/drawing/2014/main" id="{744AFDE0-675E-FC0A-A352-78DAF1D5FEC3}"/>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l="22" t="21761" r="3095" b="24565"/>
          <a:stretch/>
        </p:blipFill>
        <p:spPr>
          <a:xfrm>
            <a:off x="628931" y="7005714"/>
            <a:ext cx="6498051" cy="2406501"/>
          </a:xfrm>
          <a:prstGeom prst="rect">
            <a:avLst/>
          </a:prstGeom>
        </p:spPr>
      </p:pic>
      <p:sp>
        <p:nvSpPr>
          <p:cNvPr id="6" name="object 3">
            <a:extLst>
              <a:ext uri="{FF2B5EF4-FFF2-40B4-BE49-F238E27FC236}">
                <a16:creationId xmlns:a16="http://schemas.microsoft.com/office/drawing/2014/main" id="{8E3CC6DE-B8F5-EFC1-EED6-8A6E8D30D48F}"/>
              </a:ext>
            </a:extLst>
          </p:cNvPr>
          <p:cNvSpPr txBox="1"/>
          <p:nvPr/>
        </p:nvSpPr>
        <p:spPr>
          <a:xfrm>
            <a:off x="564056" y="1304000"/>
            <a:ext cx="3957547" cy="702693"/>
          </a:xfrm>
          <a:prstGeom prst="rect">
            <a:avLst/>
          </a:prstGeom>
        </p:spPr>
        <p:txBody>
          <a:bodyPr vert="horz" wrap="square" lIns="45720" tIns="45720" rIns="45720" bIns="45720" rtlCol="0">
            <a:noAutofit/>
          </a:bodyPr>
          <a:lstStyle/>
          <a:p>
            <a:pPr marR="38100">
              <a:lnSpc>
                <a:spcPct val="90000"/>
              </a:lnSpc>
            </a:pPr>
            <a:r>
              <a:rPr lang="en-US" sz="1100" dirty="0">
                <a:cs typeface="Gill Sans MT"/>
              </a:rPr>
              <a:t>The benefit elections you make during open enrollment, or as a new hire, will remain in effect for the entire plan year. You cannot change or revoke your elections throughout the plan year unless a qualifying life event occurs</a:t>
            </a:r>
          </a:p>
        </p:txBody>
      </p:sp>
      <p:sp>
        <p:nvSpPr>
          <p:cNvPr id="9" name="Title Placeholder 6">
            <a:extLst>
              <a:ext uri="{FF2B5EF4-FFF2-40B4-BE49-F238E27FC236}">
                <a16:creationId xmlns:a16="http://schemas.microsoft.com/office/drawing/2014/main" id="{5677484A-20E5-DAAC-5829-52DF223A1E93}"/>
              </a:ext>
            </a:extLst>
          </p:cNvPr>
          <p:cNvSpPr txBox="1">
            <a:spLocks/>
          </p:cNvSpPr>
          <p:nvPr/>
        </p:nvSpPr>
        <p:spPr>
          <a:xfrm>
            <a:off x="554736" y="604906"/>
            <a:ext cx="6702425" cy="534987"/>
          </a:xfrm>
          <a:prstGeom prst="rect">
            <a:avLst/>
          </a:prstGeom>
        </p:spPr>
        <p:txBody>
          <a:bodyPr vert="horz" lIns="91440" tIns="45720" rIns="91440" bIns="45720" rtlCol="0" anchor="ctr">
            <a:normAutofit fontScale="92500" lnSpcReduction="20000"/>
          </a:bodyPr>
          <a:lstStyle>
            <a:lvl1pPr algn="ctr" defTabSz="388620" rtl="0" eaLnBrk="1" latinLnBrk="0" hangingPunct="1">
              <a:spcBef>
                <a:spcPct val="0"/>
              </a:spcBef>
              <a:buNone/>
              <a:defRPr sz="2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rgbClr val="001842"/>
                </a:solidFill>
                <a:latin typeface="Aptos Serif" panose="02020604070405020304" pitchFamily="18" charset="0"/>
                <a:cs typeface="Aptos Serif" panose="02020604070405020304" pitchFamily="18" charset="0"/>
              </a:rPr>
              <a:t>Benefit Changes</a:t>
            </a:r>
          </a:p>
        </p:txBody>
      </p:sp>
      <p:sp>
        <p:nvSpPr>
          <p:cNvPr id="4" name="Footer Placeholder 3">
            <a:extLst>
              <a:ext uri="{FF2B5EF4-FFF2-40B4-BE49-F238E27FC236}">
                <a16:creationId xmlns:a16="http://schemas.microsoft.com/office/drawing/2014/main" id="{D7DEEA0A-B313-5780-592D-93E8897BADC0}"/>
              </a:ext>
            </a:extLst>
          </p:cNvPr>
          <p:cNvSpPr>
            <a:spLocks noGrp="1"/>
          </p:cNvSpPr>
          <p:nvPr>
            <p:ph type="ftr" sz="quarter" idx="3"/>
          </p:nvPr>
        </p:nvSpPr>
        <p:spPr/>
        <p:txBody>
          <a:bodyPr/>
          <a:lstStyle/>
          <a:p>
            <a:r>
              <a:rPr lang="en-US" sz="800"/>
              <a:t>This booklet provides only a summary of your beneﬁts. All services described within are subject to the deﬁnitions, limitations and exclusions set forth in each insurance carrier's or provider's contract.</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Doctor examining small child">
            <a:extLst>
              <a:ext uri="{FF2B5EF4-FFF2-40B4-BE49-F238E27FC236}">
                <a16:creationId xmlns:a16="http://schemas.microsoft.com/office/drawing/2014/main" id="{A0EB4C72-6296-D2B2-B975-BB0CDD30FF63}"/>
              </a:ext>
            </a:extLst>
          </p:cNvPr>
          <p:cNvPicPr>
            <a:picLocks noChangeAspect="1"/>
          </p:cNvPicPr>
          <p:nvPr/>
        </p:nvPicPr>
        <p:blipFill rotWithShape="1">
          <a:blip r:embed="rId2">
            <a:alphaModFix amt="85000"/>
            <a:grayscl/>
            <a:extLst>
              <a:ext uri="{28A0092B-C50C-407E-A947-70E740481C1C}">
                <a14:useLocalDpi xmlns:a14="http://schemas.microsoft.com/office/drawing/2010/main" val="0"/>
              </a:ext>
            </a:extLst>
          </a:blip>
          <a:srcRect t="17305" b="18430"/>
          <a:stretch/>
        </p:blipFill>
        <p:spPr>
          <a:xfrm>
            <a:off x="990412" y="6910630"/>
            <a:ext cx="5789020" cy="2481544"/>
          </a:xfrm>
          <a:prstGeom prst="rect">
            <a:avLst/>
          </a:prstGeom>
        </p:spPr>
      </p:pic>
      <p:sp>
        <p:nvSpPr>
          <p:cNvPr id="7" name="Content Placeholder 2">
            <a:extLst>
              <a:ext uri="{FF2B5EF4-FFF2-40B4-BE49-F238E27FC236}">
                <a16:creationId xmlns:a16="http://schemas.microsoft.com/office/drawing/2014/main" id="{00FAACC0-59F2-DC47-0A1E-8E3D87F3C06C}"/>
              </a:ext>
            </a:extLst>
          </p:cNvPr>
          <p:cNvSpPr txBox="1">
            <a:spLocks/>
          </p:cNvSpPr>
          <p:nvPr/>
        </p:nvSpPr>
        <p:spPr>
          <a:xfrm>
            <a:off x="520701" y="1563514"/>
            <a:ext cx="6823682" cy="5286062"/>
          </a:xfrm>
          <a:prstGeom prst="rect">
            <a:avLst/>
          </a:prstGeom>
          <a:noFill/>
        </p:spPr>
        <p:txBody>
          <a:bodyPr vert="horz" lIns="45720" tIns="45720" rIns="45720" bIns="45720" rtlCol="0">
            <a:noAutofit/>
          </a:bodyPr>
          <a:lstStyle>
            <a:lvl1pPr marL="291465" indent="-291465" algn="l" defTabSz="388620" rtl="0" eaLnBrk="1" latinLnBrk="0" hangingPunct="1">
              <a:spcBef>
                <a:spcPts val="850"/>
              </a:spcBef>
              <a:spcAft>
                <a:spcPts val="0"/>
              </a:spcAft>
              <a:buClr>
                <a:srgbClr val="031675"/>
              </a:buClr>
              <a:buSzPct val="80000"/>
              <a:buFont typeface="Wingdings 3" charset="2"/>
              <a:buChar char=""/>
              <a:defRPr sz="1200" kern="1200">
                <a:solidFill>
                  <a:schemeClr val="tx1"/>
                </a:solidFill>
                <a:latin typeface="+mn-lt"/>
                <a:ea typeface="+mn-ea"/>
                <a:cs typeface="+mn-cs"/>
              </a:defRPr>
            </a:lvl1pPr>
            <a:lvl2pPr marL="631508" indent="-242888" algn="l" defTabSz="388620" rtl="0" eaLnBrk="1" latinLnBrk="0" hangingPunct="1">
              <a:spcBef>
                <a:spcPts val="850"/>
              </a:spcBef>
              <a:spcAft>
                <a:spcPts val="0"/>
              </a:spcAft>
              <a:buClr>
                <a:srgbClr val="031675"/>
              </a:buClr>
              <a:buSzPct val="80000"/>
              <a:buFont typeface="Wingdings 3" charset="2"/>
              <a:buChar char=""/>
              <a:defRPr sz="1100" kern="1200">
                <a:solidFill>
                  <a:schemeClr val="tx1"/>
                </a:solidFill>
                <a:latin typeface="+mn-lt"/>
                <a:ea typeface="+mn-ea"/>
                <a:cs typeface="+mn-cs"/>
              </a:defRPr>
            </a:lvl2pPr>
            <a:lvl3pPr marL="971550" indent="-194310" algn="l" defTabSz="388620" rtl="0" eaLnBrk="1" latinLnBrk="0" hangingPunct="1">
              <a:spcBef>
                <a:spcPts val="850"/>
              </a:spcBef>
              <a:spcAft>
                <a:spcPts val="0"/>
              </a:spcAft>
              <a:buClr>
                <a:srgbClr val="031675"/>
              </a:buClr>
              <a:buSzPct val="80000"/>
              <a:buFont typeface="Wingdings 3" charset="2"/>
              <a:buChar char=""/>
              <a:defRPr sz="1050" kern="1200">
                <a:solidFill>
                  <a:schemeClr val="tx1"/>
                </a:solidFill>
                <a:latin typeface="+mn-lt"/>
                <a:ea typeface="+mn-ea"/>
                <a:cs typeface="+mn-cs"/>
              </a:defRPr>
            </a:lvl3pPr>
            <a:lvl4pPr marL="1360170" indent="-194310" algn="l" defTabSz="388620" rtl="0" eaLnBrk="1" latinLnBrk="0" hangingPunct="1">
              <a:spcBef>
                <a:spcPts val="850"/>
              </a:spcBef>
              <a:spcAft>
                <a:spcPts val="0"/>
              </a:spcAft>
              <a:buClr>
                <a:srgbClr val="031675"/>
              </a:buClr>
              <a:buSzPct val="80000"/>
              <a:buFont typeface="Wingdings 3" charset="2"/>
              <a:buChar char=""/>
              <a:defRPr sz="900" kern="1200">
                <a:solidFill>
                  <a:schemeClr val="tx1"/>
                </a:solidFill>
                <a:latin typeface="+mn-lt"/>
                <a:ea typeface="+mn-ea"/>
                <a:cs typeface="+mn-cs"/>
              </a:defRPr>
            </a:lvl4pPr>
            <a:lvl5pPr marL="1748790" indent="-194310" algn="l" defTabSz="388620" rtl="0" eaLnBrk="1" latinLnBrk="0" hangingPunct="1">
              <a:spcBef>
                <a:spcPts val="850"/>
              </a:spcBef>
              <a:spcAft>
                <a:spcPts val="0"/>
              </a:spcAft>
              <a:buClr>
                <a:srgbClr val="031675"/>
              </a:buClr>
              <a:buSzPct val="80000"/>
              <a:buFont typeface="Wingdings 3" charset="2"/>
              <a:buChar char=""/>
              <a:defRPr sz="900" kern="1200">
                <a:solidFill>
                  <a:schemeClr val="tx1"/>
                </a:solidFill>
                <a:latin typeface="+mn-lt"/>
                <a:ea typeface="+mn-ea"/>
                <a:cs typeface="+mn-cs"/>
              </a:defRPr>
            </a:lvl5pPr>
            <a:lvl6pPr marL="213741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6pPr>
            <a:lvl7pPr marL="252603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7pPr>
            <a:lvl8pPr marL="291465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8pPr>
            <a:lvl9pPr marL="330327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9pPr>
          </a:lstStyle>
          <a:p>
            <a:pPr marL="0" indent="0">
              <a:lnSpc>
                <a:spcPct val="200000"/>
              </a:lnSpc>
              <a:spcAft>
                <a:spcPts val="600"/>
              </a:spcAft>
              <a:buNone/>
            </a:pPr>
            <a:r>
              <a:rPr lang="en-US" b="1" dirty="0">
                <a:solidFill>
                  <a:srgbClr val="008250"/>
                </a:solidFill>
              </a:rPr>
              <a:t>Choosing a Plan</a:t>
            </a:r>
          </a:p>
          <a:p>
            <a:pPr marL="0" indent="0">
              <a:spcBef>
                <a:spcPts val="0"/>
              </a:spcBef>
              <a:buFont typeface="Wingdings 3" charset="2"/>
              <a:buNone/>
            </a:pPr>
            <a:r>
              <a:rPr lang="en-US" sz="1100" dirty="0" err="1"/>
              <a:t>SYAND</a:t>
            </a:r>
            <a:r>
              <a:rPr lang="en-US" sz="1100" dirty="0"/>
              <a:t> offers two different health insurance plan options through UnitedHealthcare for its employees to choose from.  Compare each plan's total cost and consider how much you estimate your health care expenses to be this year. The out-of-pocket maximum is the most you will pay in a year.  </a:t>
            </a:r>
          </a:p>
          <a:p>
            <a:pPr marL="0" indent="0">
              <a:spcBef>
                <a:spcPts val="0"/>
              </a:spcBef>
              <a:buFont typeface="Wingdings 3" charset="2"/>
              <a:buNone/>
            </a:pPr>
            <a:endParaRPr lang="en-US" sz="1100" dirty="0"/>
          </a:p>
          <a:p>
            <a:pPr marL="0" indent="0">
              <a:spcBef>
                <a:spcPts val="0"/>
              </a:spcBef>
              <a:buFont typeface="Wingdings 3" charset="2"/>
              <a:buNone/>
            </a:pPr>
            <a:r>
              <a:rPr lang="en-US" sz="1100" dirty="0"/>
              <a:t>With an HSA based plan,  you pay a lower premium in return for a higher deductible. If you select the HSA eligible plan, you also have the opportunity to contribute to a Health Savings Account (HSA)  on a tax-free basis.  </a:t>
            </a:r>
          </a:p>
          <a:p>
            <a:pPr marL="0" indent="0">
              <a:spcBef>
                <a:spcPts val="0"/>
              </a:spcBef>
              <a:buFont typeface="Wingdings 3" charset="2"/>
              <a:buNone/>
            </a:pPr>
            <a:endParaRPr lang="en-US" sz="1100" dirty="0"/>
          </a:p>
          <a:p>
            <a:pPr marL="0" indent="0">
              <a:lnSpc>
                <a:spcPct val="200000"/>
              </a:lnSpc>
              <a:spcAft>
                <a:spcPts val="600"/>
              </a:spcAft>
              <a:buNone/>
            </a:pPr>
            <a:endParaRPr lang="en-US" sz="1100" b="1" dirty="0">
              <a:solidFill>
                <a:srgbClr val="001842"/>
              </a:solidFill>
            </a:endParaRPr>
          </a:p>
          <a:p>
            <a:pPr marL="0" indent="0">
              <a:spcBef>
                <a:spcPts val="0"/>
              </a:spcBef>
              <a:spcAft>
                <a:spcPts val="600"/>
              </a:spcAft>
              <a:buNone/>
            </a:pPr>
            <a:r>
              <a:rPr lang="en-US" sz="1100" u="sng" dirty="0">
                <a:cs typeface="Gill Sans MT"/>
              </a:rPr>
              <a:t>Deductible:</a:t>
            </a:r>
            <a:r>
              <a:rPr lang="en-US" sz="1100" dirty="0">
                <a:cs typeface="Gill Sans MT"/>
              </a:rPr>
              <a:t> The amount you pay each year before your health insurance begins to pay. </a:t>
            </a:r>
            <a:r>
              <a:rPr lang="en-US" sz="1100" dirty="0"/>
              <a:t>All family members’ expenses that count toward a health plan deductible accumulate together in the aggregate; however, each person also has a limit on their own individual accumulated expenses (the amount varies by plan).</a:t>
            </a:r>
          </a:p>
          <a:p>
            <a:pPr marL="0" indent="0">
              <a:spcBef>
                <a:spcPts val="0"/>
              </a:spcBef>
              <a:spcAft>
                <a:spcPts val="600"/>
              </a:spcAft>
              <a:buNone/>
            </a:pPr>
            <a:r>
              <a:rPr lang="en-US" sz="1100" u="sng" dirty="0">
                <a:cs typeface="Gill Sans MT"/>
              </a:rPr>
              <a:t>Copay</a:t>
            </a:r>
            <a:r>
              <a:rPr lang="en-US" sz="1100" dirty="0">
                <a:cs typeface="Gill Sans MT"/>
              </a:rPr>
              <a:t>: A fixed amount you pay for a specific service at the time you receive care. </a:t>
            </a:r>
            <a:endParaRPr lang="en-US" sz="1100" dirty="0"/>
          </a:p>
          <a:p>
            <a:pPr marL="0" marR="5080" indent="0">
              <a:spcBef>
                <a:spcPts val="0"/>
              </a:spcBef>
              <a:spcAft>
                <a:spcPts val="600"/>
              </a:spcAft>
              <a:buNone/>
            </a:pPr>
            <a:r>
              <a:rPr lang="en-US" sz="1100" u="sng" dirty="0">
                <a:cs typeface="Gill Sans MT"/>
              </a:rPr>
              <a:t>Coinsurance</a:t>
            </a:r>
            <a:r>
              <a:rPr lang="en-US" sz="1100" dirty="0">
                <a:cs typeface="Gill Sans MT"/>
              </a:rPr>
              <a:t>: Your share of the costs of a healthcare service, usually figured as a percentage. Coinsurance kicks in after you have paid your plan’s deductible. Your plan pays a certain percentage of services, and you pay the remaining the balance. </a:t>
            </a:r>
          </a:p>
          <a:p>
            <a:pPr marL="0" marR="5080" indent="0">
              <a:spcBef>
                <a:spcPts val="0"/>
              </a:spcBef>
              <a:spcAft>
                <a:spcPts val="600"/>
              </a:spcAft>
              <a:buNone/>
            </a:pPr>
            <a:r>
              <a:rPr lang="en-US" sz="1100" u="sng" dirty="0">
                <a:cs typeface="Gill Sans MT"/>
              </a:rPr>
              <a:t>Out-of-Pocket Maximum:</a:t>
            </a:r>
            <a:r>
              <a:rPr lang="en-US" sz="1100" dirty="0">
                <a:cs typeface="Gill Sans MT"/>
              </a:rPr>
              <a:t> This amount is the most you will pay for covered services in a plan year. After you spend this amount on copays, deductibles, and coinsurance, then your health plan pays 100 percent of costs for covered benefits. </a:t>
            </a:r>
            <a:endParaRPr lang="en-US" sz="1100" dirty="0"/>
          </a:p>
          <a:p>
            <a:pPr marL="0" marR="5080" indent="0">
              <a:spcBef>
                <a:spcPts val="0"/>
              </a:spcBef>
              <a:spcAft>
                <a:spcPts val="600"/>
              </a:spcAft>
              <a:buNone/>
            </a:pPr>
            <a:r>
              <a:rPr lang="en-US" sz="1100" u="sng" dirty="0">
                <a:cs typeface="Gill Sans MT"/>
              </a:rPr>
              <a:t>In-Network:</a:t>
            </a:r>
            <a:r>
              <a:rPr lang="en-US" sz="1100" dirty="0">
                <a:cs typeface="Gill Sans MT"/>
              </a:rPr>
              <a:t> A group of doctors, clinics, hospitals, and other healthcare providers that have an agreement with your medical plan provider. You will pay less when you utilize in-network providers.</a:t>
            </a:r>
          </a:p>
          <a:p>
            <a:pPr marL="0" marR="5080" indent="0">
              <a:spcBef>
                <a:spcPts val="0"/>
              </a:spcBef>
              <a:spcAft>
                <a:spcPts val="600"/>
              </a:spcAft>
              <a:buNone/>
            </a:pPr>
            <a:r>
              <a:rPr lang="en-US" sz="1100" u="sng" dirty="0">
                <a:cs typeface="Gill Sans MT"/>
              </a:rPr>
              <a:t>Out-of-Network:</a:t>
            </a:r>
            <a:r>
              <a:rPr lang="en-US" sz="1100" dirty="0">
                <a:cs typeface="Gill Sans MT"/>
              </a:rPr>
              <a:t> Care received from a doctor, hospital, or other provider that is not part of the medical plan agreement. The cost will be greater when you use an out-of-network provider.</a:t>
            </a:r>
          </a:p>
          <a:p>
            <a:pPr marL="0" marR="5080" indent="0">
              <a:spcBef>
                <a:spcPts val="0"/>
              </a:spcBef>
              <a:spcAft>
                <a:spcPts val="600"/>
              </a:spcAft>
              <a:buNone/>
            </a:pPr>
            <a:r>
              <a:rPr lang="en-US" sz="1100" u="sng" dirty="0">
                <a:cs typeface="Gill Sans MT"/>
              </a:rPr>
              <a:t>Premium:</a:t>
            </a:r>
            <a:r>
              <a:rPr lang="en-US" sz="1100" dirty="0">
                <a:cs typeface="Gill Sans MT"/>
              </a:rPr>
              <a:t> The amount that is taken out of your paycheck for the plan coverage you have elected</a:t>
            </a:r>
            <a:r>
              <a:rPr lang="en-US" sz="1100" dirty="0">
                <a:solidFill>
                  <a:schemeClr val="tx1">
                    <a:lumMod val="75000"/>
                    <a:lumOff val="25000"/>
                  </a:schemeClr>
                </a:solidFill>
                <a:cs typeface="Gill Sans MT"/>
              </a:rPr>
              <a:t>.</a:t>
            </a:r>
            <a:endParaRPr lang="en-US" sz="1100" u="sng" dirty="0">
              <a:solidFill>
                <a:schemeClr val="tx1">
                  <a:lumMod val="75000"/>
                  <a:lumOff val="25000"/>
                </a:schemeClr>
              </a:solidFill>
              <a:cs typeface="Gill Sans MT"/>
            </a:endParaRPr>
          </a:p>
        </p:txBody>
      </p:sp>
      <p:sp>
        <p:nvSpPr>
          <p:cNvPr id="2" name="object 8">
            <a:extLst>
              <a:ext uri="{FF2B5EF4-FFF2-40B4-BE49-F238E27FC236}">
                <a16:creationId xmlns:a16="http://schemas.microsoft.com/office/drawing/2014/main" id="{751EB3FE-2E0C-D010-98E1-E5BE948B7228}"/>
              </a:ext>
            </a:extLst>
          </p:cNvPr>
          <p:cNvSpPr/>
          <p:nvPr/>
        </p:nvSpPr>
        <p:spPr>
          <a:xfrm>
            <a:off x="545614" y="3379966"/>
            <a:ext cx="848528" cy="230745"/>
          </a:xfrm>
          <a:custGeom>
            <a:avLst/>
            <a:gdLst/>
            <a:ahLst/>
            <a:cxnLst/>
            <a:rect l="l" t="t" r="r" b="b"/>
            <a:pathLst>
              <a:path w="2315845" h="360044">
                <a:moveTo>
                  <a:pt x="2135936" y="0"/>
                </a:moveTo>
                <a:lnTo>
                  <a:pt x="179781" y="0"/>
                </a:lnTo>
                <a:lnTo>
                  <a:pt x="131988" y="6422"/>
                </a:lnTo>
                <a:lnTo>
                  <a:pt x="89042" y="24545"/>
                </a:lnTo>
                <a:lnTo>
                  <a:pt x="52657" y="52657"/>
                </a:lnTo>
                <a:lnTo>
                  <a:pt x="24545" y="89042"/>
                </a:lnTo>
                <a:lnTo>
                  <a:pt x="6422" y="131988"/>
                </a:lnTo>
                <a:lnTo>
                  <a:pt x="0" y="179781"/>
                </a:lnTo>
                <a:lnTo>
                  <a:pt x="6422" y="227573"/>
                </a:lnTo>
                <a:lnTo>
                  <a:pt x="24545" y="270519"/>
                </a:lnTo>
                <a:lnTo>
                  <a:pt x="52657" y="306905"/>
                </a:lnTo>
                <a:lnTo>
                  <a:pt x="89042" y="335016"/>
                </a:lnTo>
                <a:lnTo>
                  <a:pt x="131988" y="353140"/>
                </a:lnTo>
                <a:lnTo>
                  <a:pt x="179781" y="359562"/>
                </a:lnTo>
                <a:lnTo>
                  <a:pt x="2135936" y="359562"/>
                </a:lnTo>
                <a:lnTo>
                  <a:pt x="2183729" y="353140"/>
                </a:lnTo>
                <a:lnTo>
                  <a:pt x="2226675" y="335016"/>
                </a:lnTo>
                <a:lnTo>
                  <a:pt x="2263060" y="306905"/>
                </a:lnTo>
                <a:lnTo>
                  <a:pt x="2291172" y="270519"/>
                </a:lnTo>
                <a:lnTo>
                  <a:pt x="2309295" y="227573"/>
                </a:lnTo>
                <a:lnTo>
                  <a:pt x="2315718" y="179781"/>
                </a:lnTo>
                <a:lnTo>
                  <a:pt x="2309295" y="131988"/>
                </a:lnTo>
                <a:lnTo>
                  <a:pt x="2291172" y="89042"/>
                </a:lnTo>
                <a:lnTo>
                  <a:pt x="2263060" y="52657"/>
                </a:lnTo>
                <a:lnTo>
                  <a:pt x="2226675" y="24545"/>
                </a:lnTo>
                <a:lnTo>
                  <a:pt x="2183729" y="6422"/>
                </a:lnTo>
                <a:lnTo>
                  <a:pt x="2135936" y="0"/>
                </a:lnTo>
                <a:close/>
              </a:path>
            </a:pathLst>
          </a:custGeom>
          <a:solidFill>
            <a:srgbClr val="001842"/>
          </a:solidFill>
          <a:ln>
            <a:noFill/>
          </a:ln>
        </p:spPr>
        <p:txBody>
          <a:bodyPr wrap="square" lIns="0" tIns="0" rIns="0" bIns="0" rtlCol="0" anchor="ctr"/>
          <a:lstStyle/>
          <a:p>
            <a:pPr algn="ctr"/>
            <a:r>
              <a:rPr lang="en-US" sz="1300" b="1" dirty="0">
                <a:solidFill>
                  <a:schemeClr val="bg1"/>
                </a:solidFill>
                <a:latin typeface="+mj-lt"/>
              </a:rPr>
              <a:t>Terms</a:t>
            </a:r>
          </a:p>
        </p:txBody>
      </p:sp>
      <p:sp>
        <p:nvSpPr>
          <p:cNvPr id="3" name="Footer Placeholder 2">
            <a:extLst>
              <a:ext uri="{FF2B5EF4-FFF2-40B4-BE49-F238E27FC236}">
                <a16:creationId xmlns:a16="http://schemas.microsoft.com/office/drawing/2014/main" id="{F2A32B72-40EA-868B-4BD3-09A42E8FC80B}"/>
              </a:ext>
            </a:extLst>
          </p:cNvPr>
          <p:cNvSpPr>
            <a:spLocks noGrp="1"/>
          </p:cNvSpPr>
          <p:nvPr>
            <p:ph type="ftr" sz="quarter" idx="3"/>
          </p:nvPr>
        </p:nvSpPr>
        <p:spPr/>
        <p:txBody>
          <a:bodyPr/>
          <a:lstStyle/>
          <a:p>
            <a:r>
              <a:rPr lang="en-US" sz="800"/>
              <a:t>This booklet provides only a summary of your beneﬁts. All services described within are subject to the deﬁnitions, limitations and exclusions set forth in each insurance carrier's or provider's contract.</a:t>
            </a:r>
            <a:endParaRPr lang="en-US" sz="800" dirty="0"/>
          </a:p>
        </p:txBody>
      </p:sp>
      <p:sp>
        <p:nvSpPr>
          <p:cNvPr id="9" name="Title Placeholder 6">
            <a:extLst>
              <a:ext uri="{FF2B5EF4-FFF2-40B4-BE49-F238E27FC236}">
                <a16:creationId xmlns:a16="http://schemas.microsoft.com/office/drawing/2014/main" id="{FDF5CF98-22E8-E6A0-37AB-91D027DF5AE5}"/>
              </a:ext>
            </a:extLst>
          </p:cNvPr>
          <p:cNvSpPr txBox="1">
            <a:spLocks/>
          </p:cNvSpPr>
          <p:nvPr/>
        </p:nvSpPr>
        <p:spPr>
          <a:xfrm>
            <a:off x="533710" y="499136"/>
            <a:ext cx="6702425" cy="534987"/>
          </a:xfrm>
          <a:prstGeom prst="rect">
            <a:avLst/>
          </a:prstGeom>
        </p:spPr>
        <p:txBody>
          <a:bodyPr vert="horz" lIns="91440" tIns="45720" rIns="91440" bIns="45720" rtlCol="0" anchor="ctr">
            <a:normAutofit fontScale="92500" lnSpcReduction="20000"/>
          </a:bodyPr>
          <a:lstStyle>
            <a:lvl1pPr algn="ctr" defTabSz="388620" rtl="0" eaLnBrk="1" latinLnBrk="0" hangingPunct="1">
              <a:spcBef>
                <a:spcPct val="0"/>
              </a:spcBef>
              <a:buNone/>
              <a:defRPr sz="2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rgbClr val="001842"/>
                </a:solidFill>
                <a:latin typeface="Aptos Serif" panose="02020604070405020304" pitchFamily="18" charset="0"/>
                <a:cs typeface="Aptos Serif" panose="02020604070405020304" pitchFamily="18" charset="0"/>
              </a:rPr>
              <a:t>Medical Coverage</a:t>
            </a:r>
          </a:p>
        </p:txBody>
      </p:sp>
      <p:pic>
        <p:nvPicPr>
          <p:cNvPr id="10" name="Picture 9">
            <a:extLst>
              <a:ext uri="{FF2B5EF4-FFF2-40B4-BE49-F238E27FC236}">
                <a16:creationId xmlns:a16="http://schemas.microsoft.com/office/drawing/2014/main" id="{4B540CD1-A053-5E72-5B32-F6C9BF4C05FB}"/>
              </a:ext>
            </a:extLst>
          </p:cNvPr>
          <p:cNvPicPr>
            <a:picLocks noChangeAspect="1"/>
          </p:cNvPicPr>
          <p:nvPr/>
        </p:nvPicPr>
        <p:blipFill>
          <a:blip r:embed="rId3"/>
          <a:stretch>
            <a:fillRect/>
          </a:stretch>
        </p:blipFill>
        <p:spPr>
          <a:xfrm>
            <a:off x="2999117" y="1114170"/>
            <a:ext cx="1774166" cy="362595"/>
          </a:xfrm>
          <a:prstGeom prst="rect">
            <a:avLst/>
          </a:prstGeom>
        </p:spPr>
      </p:pic>
    </p:spTree>
    <p:extLst>
      <p:ext uri="{BB962C8B-B14F-4D97-AF65-F5344CB8AC3E}">
        <p14:creationId xmlns:p14="http://schemas.microsoft.com/office/powerpoint/2010/main" val="4175499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53F90CBF-BC55-4E6B-05BD-60CCF0DB498F}"/>
              </a:ext>
            </a:extLst>
          </p:cNvPr>
          <p:cNvSpPr txBox="1">
            <a:spLocks/>
          </p:cNvSpPr>
          <p:nvPr/>
        </p:nvSpPr>
        <p:spPr>
          <a:xfrm>
            <a:off x="484696" y="1837465"/>
            <a:ext cx="6640831" cy="276999"/>
          </a:xfrm>
          <a:prstGeom prst="rect">
            <a:avLst/>
          </a:prstGeom>
        </p:spPr>
        <p:txBody>
          <a:bodyPr vert="horz" wrap="square" lIns="45720" tIns="45720" rIns="45720" bIns="45720" rtlCol="0">
            <a:spAutoFit/>
          </a:bodyPr>
          <a:lstStyle>
            <a:lvl1pPr algn="ctr" defTabSz="388620" rtl="0" eaLnBrk="1" latinLnBrk="0" hangingPunct="1">
              <a:spcBef>
                <a:spcPct val="0"/>
              </a:spcBef>
              <a:buNone/>
              <a:defRPr sz="2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388620" rtl="0" eaLnBrk="1" fontAlgn="auto" latinLnBrk="0" hangingPunct="1">
              <a:lnSpc>
                <a:spcPct val="100000"/>
              </a:lnSpc>
              <a:spcBef>
                <a:spcPct val="0"/>
              </a:spcBef>
              <a:spcAft>
                <a:spcPts val="0"/>
              </a:spcAft>
              <a:buClrTx/>
              <a:buSzTx/>
              <a:buFontTx/>
              <a:buNone/>
              <a:tabLst/>
              <a:defRPr/>
            </a:pPr>
            <a:r>
              <a:rPr lang="en-US" sz="1200" b="1" dirty="0">
                <a:solidFill>
                  <a:srgbClr val="008250"/>
                </a:solidFill>
                <a:latin typeface="+mn-lt"/>
                <a:cs typeface="Aptos Serif" panose="02020604070405020304" pitchFamily="18" charset="0"/>
              </a:rPr>
              <a:t>UnitedHealthcare Choice Plus Network</a:t>
            </a:r>
          </a:p>
        </p:txBody>
      </p:sp>
      <p:pic>
        <p:nvPicPr>
          <p:cNvPr id="8" name="Picture 7" descr="A group of doctors with arms crossed&#10;&#10;Description automatically generated">
            <a:extLst>
              <a:ext uri="{FF2B5EF4-FFF2-40B4-BE49-F238E27FC236}">
                <a16:creationId xmlns:a16="http://schemas.microsoft.com/office/drawing/2014/main" id="{0CEA02E0-C2D8-E1AF-C4D3-1A9274F7D98D}"/>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3849" r="5906"/>
          <a:stretch/>
        </p:blipFill>
        <p:spPr>
          <a:xfrm>
            <a:off x="484696" y="2175930"/>
            <a:ext cx="3591002" cy="2675485"/>
          </a:xfrm>
          <a:prstGeom prst="rect">
            <a:avLst/>
          </a:prstGeom>
        </p:spPr>
      </p:pic>
      <p:sp>
        <p:nvSpPr>
          <p:cNvPr id="9" name="object 6">
            <a:extLst>
              <a:ext uri="{FF2B5EF4-FFF2-40B4-BE49-F238E27FC236}">
                <a16:creationId xmlns:a16="http://schemas.microsoft.com/office/drawing/2014/main" id="{08F50EEA-E9A1-A17C-81B6-3ACE23FEC8CC}"/>
              </a:ext>
            </a:extLst>
          </p:cNvPr>
          <p:cNvSpPr txBox="1"/>
          <p:nvPr/>
        </p:nvSpPr>
        <p:spPr>
          <a:xfrm>
            <a:off x="4133190" y="2174773"/>
            <a:ext cx="3211193" cy="2675485"/>
          </a:xfrm>
          <a:prstGeom prst="rect">
            <a:avLst/>
          </a:prstGeom>
          <a:noFill/>
        </p:spPr>
        <p:txBody>
          <a:bodyPr vert="horz" wrap="square" lIns="18288" tIns="18288" rIns="18288" bIns="18288" rtlCol="0" anchor="ctr">
            <a:noAutofit/>
          </a:bodyPr>
          <a:lstStyle/>
          <a:p>
            <a:pPr marL="183515" marR="374015" indent="-182880" defTabSz="388620">
              <a:lnSpc>
                <a:spcPct val="90000"/>
              </a:lnSpc>
              <a:buClr>
                <a:srgbClr val="031675"/>
              </a:buClr>
              <a:buSzPct val="80000"/>
              <a:buFont typeface="Wingdings" panose="05000000000000000000" pitchFamily="2" charset="2"/>
              <a:buChar char="§"/>
              <a:tabLst>
                <a:tab pos="153035" algn="l"/>
              </a:tabLst>
            </a:pPr>
            <a:r>
              <a:rPr lang="en-US" sz="1100" dirty="0"/>
              <a:t>UnitedHealthcare Choice Plus is one of the largest nationwide networks, with hundreds of thousands of providers throughout the nation to choose from. </a:t>
            </a:r>
            <a:br>
              <a:rPr lang="en-US" sz="1100" dirty="0"/>
            </a:br>
            <a:endParaRPr lang="en-US" sz="1100" dirty="0"/>
          </a:p>
          <a:p>
            <a:pPr marL="183515" marR="374015" indent="-182880" defTabSz="388620">
              <a:lnSpc>
                <a:spcPct val="90000"/>
              </a:lnSpc>
              <a:buClr>
                <a:srgbClr val="031675"/>
              </a:buClr>
              <a:buSzPct val="80000"/>
              <a:buFont typeface="Wingdings" panose="05000000000000000000" pitchFamily="2" charset="2"/>
              <a:buChar char="§"/>
              <a:tabLst>
                <a:tab pos="153035" algn="l"/>
              </a:tabLst>
            </a:pPr>
            <a:r>
              <a:rPr lang="en-US" sz="1100" dirty="0"/>
              <a:t>Providers from many different care systems and hospital afﬁliations, with access to a wide range of doctors and facilities.</a:t>
            </a:r>
            <a:br>
              <a:rPr lang="en-US" sz="1100" dirty="0"/>
            </a:br>
            <a:endParaRPr lang="en-US" sz="1100" dirty="0"/>
          </a:p>
          <a:p>
            <a:pPr marL="183515" marR="374015" indent="-182880" defTabSz="388620">
              <a:lnSpc>
                <a:spcPct val="90000"/>
              </a:lnSpc>
              <a:buClr>
                <a:srgbClr val="031675"/>
              </a:buClr>
              <a:buSzPct val="80000"/>
              <a:buFont typeface="Wingdings" panose="05000000000000000000" pitchFamily="2" charset="2"/>
              <a:buChar char="§"/>
              <a:tabLst>
                <a:tab pos="153035" algn="l"/>
              </a:tabLst>
            </a:pPr>
            <a:r>
              <a:rPr lang="en-US" sz="1100" dirty="0"/>
              <a:t>Nationwide coverage. No matter where you live in the U.S., you have access to network providers. And you’re covered when you travel, too.</a:t>
            </a:r>
            <a:br>
              <a:rPr lang="en-US" sz="1100" dirty="0"/>
            </a:br>
            <a:endParaRPr lang="en-US" sz="1100" dirty="0"/>
          </a:p>
          <a:p>
            <a:pPr marL="183515" marR="374015" indent="-182880" defTabSz="388620">
              <a:lnSpc>
                <a:spcPct val="90000"/>
              </a:lnSpc>
              <a:buClr>
                <a:srgbClr val="031675"/>
              </a:buClr>
              <a:buSzPct val="80000"/>
              <a:buFont typeface="Wingdings" panose="05000000000000000000" pitchFamily="2" charset="2"/>
              <a:buChar char="§"/>
              <a:tabLst>
                <a:tab pos="153035" algn="l"/>
              </a:tabLst>
            </a:pPr>
            <a:r>
              <a:rPr lang="en-US" sz="1100" dirty="0"/>
              <a:t>Direct access to specialists. See any provider in the network without a referral.</a:t>
            </a:r>
          </a:p>
        </p:txBody>
      </p:sp>
      <p:sp>
        <p:nvSpPr>
          <p:cNvPr id="10" name="object 3">
            <a:extLst>
              <a:ext uri="{FF2B5EF4-FFF2-40B4-BE49-F238E27FC236}">
                <a16:creationId xmlns:a16="http://schemas.microsoft.com/office/drawing/2014/main" id="{43B4B934-19BA-8EE5-BB47-2B4C7BAF8A2B}"/>
              </a:ext>
            </a:extLst>
          </p:cNvPr>
          <p:cNvSpPr txBox="1">
            <a:spLocks/>
          </p:cNvSpPr>
          <p:nvPr/>
        </p:nvSpPr>
        <p:spPr>
          <a:xfrm>
            <a:off x="484696" y="5377752"/>
            <a:ext cx="6640831" cy="276999"/>
          </a:xfrm>
          <a:prstGeom prst="rect">
            <a:avLst/>
          </a:prstGeom>
        </p:spPr>
        <p:txBody>
          <a:bodyPr vert="horz" wrap="square" lIns="45720" tIns="45720" rIns="45720" bIns="45720" rtlCol="0" anchor="t" anchorCtr="0">
            <a:spAutoFit/>
          </a:bodyPr>
          <a:lstStyle>
            <a:lvl1pPr algn="l" defTabSz="253379" rtl="0" eaLnBrk="1" latinLnBrk="0" hangingPunct="1">
              <a:lnSpc>
                <a:spcPct val="100000"/>
              </a:lnSpc>
              <a:spcBef>
                <a:spcPct val="0"/>
              </a:spcBef>
              <a:buNone/>
              <a:defRPr sz="956" kern="1200">
                <a:solidFill>
                  <a:schemeClr val="accent1"/>
                </a:solidFill>
                <a:latin typeface="+mj-lt"/>
                <a:ea typeface="+mj-ea"/>
                <a:cs typeface="+mj-cs"/>
              </a:defRPr>
            </a:lvl1pPr>
          </a:lstStyle>
          <a:p>
            <a:r>
              <a:rPr lang="en-US" sz="1200" b="1" dirty="0">
                <a:solidFill>
                  <a:srgbClr val="008250"/>
                </a:solidFill>
                <a:latin typeface="+mn-lt"/>
                <a:cs typeface="Aptos Serif" panose="02020604070405020304" pitchFamily="18" charset="0"/>
              </a:rPr>
              <a:t>Access Your Information Online</a:t>
            </a:r>
          </a:p>
        </p:txBody>
      </p:sp>
      <p:sp>
        <p:nvSpPr>
          <p:cNvPr id="11" name="object 16">
            <a:extLst>
              <a:ext uri="{FF2B5EF4-FFF2-40B4-BE49-F238E27FC236}">
                <a16:creationId xmlns:a16="http://schemas.microsoft.com/office/drawing/2014/main" id="{27427211-0D2B-3242-AFB0-8F61075E632C}"/>
              </a:ext>
            </a:extLst>
          </p:cNvPr>
          <p:cNvSpPr/>
          <p:nvPr/>
        </p:nvSpPr>
        <p:spPr>
          <a:xfrm>
            <a:off x="484696" y="5743959"/>
            <a:ext cx="3231304" cy="2719295"/>
          </a:xfrm>
          <a:prstGeom prst="rect">
            <a:avLst/>
          </a:prstGeom>
          <a:noFill/>
          <a:ln>
            <a:noFill/>
          </a:ln>
        </p:spPr>
        <p:txBody>
          <a:bodyPr wrap="square" lIns="18288" tIns="18288" rIns="18288" bIns="18288" rtlCol="0">
            <a:noAutofit/>
          </a:bodyPr>
          <a:lstStyle/>
          <a:p>
            <a:pPr marL="12700" marR="5080" defTabSz="914400">
              <a:lnSpc>
                <a:spcPct val="90000"/>
              </a:lnSpc>
            </a:pPr>
            <a:r>
              <a:rPr lang="en-US" sz="1100" dirty="0"/>
              <a:t>Create an account at </a:t>
            </a:r>
            <a:r>
              <a:rPr lang="en-US" sz="1100" dirty="0">
                <a:hlinkClick r:id="rId4"/>
              </a:rPr>
              <a:t>myuhc.com</a:t>
            </a:r>
            <a:r>
              <a:rPr lang="en-US" sz="1100" dirty="0"/>
              <a:t> and access all your account information which includes: </a:t>
            </a:r>
          </a:p>
          <a:p>
            <a:pPr marL="183515" marR="374015" indent="-171450" defTabSz="388620">
              <a:lnSpc>
                <a:spcPct val="90000"/>
              </a:lnSpc>
              <a:buClr>
                <a:srgbClr val="031675"/>
              </a:buClr>
              <a:buSzPct val="80000"/>
              <a:buFont typeface="Wingdings" panose="05000000000000000000" pitchFamily="2" charset="2"/>
              <a:buChar char="§"/>
              <a:tabLst>
                <a:tab pos="153035" algn="l"/>
              </a:tabLst>
            </a:pPr>
            <a:endParaRPr lang="en-US" sz="1100" dirty="0"/>
          </a:p>
          <a:p>
            <a:pPr marL="183515" marR="374015" indent="-182880" defTabSz="388620">
              <a:lnSpc>
                <a:spcPct val="90000"/>
              </a:lnSpc>
              <a:buClr>
                <a:srgbClr val="031675"/>
              </a:buClr>
              <a:buSzPct val="80000"/>
              <a:buFont typeface="Wingdings" panose="05000000000000000000" pitchFamily="2" charset="2"/>
              <a:buChar char="§"/>
              <a:tabLst>
                <a:tab pos="153035" algn="l"/>
              </a:tabLst>
            </a:pPr>
            <a:r>
              <a:rPr lang="en-US" sz="1100" dirty="0"/>
              <a:t>View benefit info, claim details and account balances</a:t>
            </a:r>
            <a:br>
              <a:rPr lang="en-US" sz="1100" dirty="0"/>
            </a:br>
            <a:endParaRPr lang="en-US" sz="1100" dirty="0"/>
          </a:p>
          <a:p>
            <a:pPr marL="183515" marR="374015" indent="-182880" defTabSz="388620">
              <a:lnSpc>
                <a:spcPct val="90000"/>
              </a:lnSpc>
              <a:buClr>
                <a:srgbClr val="031675"/>
              </a:buClr>
              <a:buSzPct val="80000"/>
              <a:buFont typeface="Wingdings" panose="05000000000000000000" pitchFamily="2" charset="2"/>
              <a:buChar char="§"/>
              <a:tabLst>
                <a:tab pos="153035" algn="l"/>
              </a:tabLst>
            </a:pPr>
            <a:r>
              <a:rPr lang="en-US" sz="1100" dirty="0"/>
              <a:t>Search network providers and facilities for the type of care you may need</a:t>
            </a:r>
            <a:br>
              <a:rPr lang="en-US" sz="1100" dirty="0"/>
            </a:br>
            <a:endParaRPr lang="en-US" sz="1100" dirty="0"/>
          </a:p>
          <a:p>
            <a:pPr marL="183515" marR="374015" indent="-182880" defTabSz="388620">
              <a:lnSpc>
                <a:spcPct val="90000"/>
              </a:lnSpc>
              <a:buClr>
                <a:srgbClr val="031675"/>
              </a:buClr>
              <a:buSzPct val="80000"/>
              <a:buFont typeface="Wingdings" panose="05000000000000000000" pitchFamily="2" charset="2"/>
              <a:buChar char="§"/>
              <a:tabLst>
                <a:tab pos="153035" algn="l"/>
              </a:tabLst>
            </a:pPr>
            <a:r>
              <a:rPr lang="en-US" sz="1100" dirty="0"/>
              <a:t>Access your health plan ID card and add your plan details to your smartphone’s digital wallet </a:t>
            </a:r>
            <a:br>
              <a:rPr lang="en-US" sz="1100" dirty="0"/>
            </a:br>
            <a:endParaRPr lang="en-US" sz="1100" dirty="0"/>
          </a:p>
          <a:p>
            <a:pPr marL="183515" marR="374015" indent="-182880" defTabSz="388620">
              <a:lnSpc>
                <a:spcPct val="90000"/>
              </a:lnSpc>
              <a:buClr>
                <a:srgbClr val="031675"/>
              </a:buClr>
              <a:buSzPct val="80000"/>
              <a:buFont typeface="Wingdings" panose="05000000000000000000" pitchFamily="2" charset="2"/>
              <a:buChar char="§"/>
              <a:tabLst>
                <a:tab pos="153035" algn="l"/>
              </a:tabLst>
            </a:pPr>
            <a:r>
              <a:rPr lang="en-US" sz="1100" dirty="0"/>
              <a:t>Learn about covered preventive care</a:t>
            </a:r>
            <a:br>
              <a:rPr lang="en-US" sz="1100" dirty="0"/>
            </a:br>
            <a:endParaRPr lang="en-US" sz="1100" dirty="0"/>
          </a:p>
          <a:p>
            <a:pPr marL="183515" marR="374015" indent="-182880" defTabSz="388620">
              <a:lnSpc>
                <a:spcPct val="90000"/>
              </a:lnSpc>
              <a:buClr>
                <a:srgbClr val="031675"/>
              </a:buClr>
              <a:buSzPct val="80000"/>
              <a:buFont typeface="Wingdings" panose="05000000000000000000" pitchFamily="2" charset="2"/>
              <a:buChar char="§"/>
              <a:tabLst>
                <a:tab pos="153035" algn="l"/>
              </a:tabLst>
            </a:pPr>
            <a:r>
              <a:rPr lang="en-US" sz="1100" dirty="0"/>
              <a:t>Quickly compare cost estimates before you get care, which may help you save money</a:t>
            </a:r>
          </a:p>
        </p:txBody>
      </p:sp>
      <p:pic>
        <p:nvPicPr>
          <p:cNvPr id="12" name="Content Placeholder 11" descr="Worker typing on laptop">
            <a:extLst>
              <a:ext uri="{FF2B5EF4-FFF2-40B4-BE49-F238E27FC236}">
                <a16:creationId xmlns:a16="http://schemas.microsoft.com/office/drawing/2014/main" id="{E917AAE7-979E-7CA0-C914-062A83A60A8D}"/>
              </a:ext>
            </a:extLst>
          </p:cNvPr>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l="2670" t="2321" r="3378" b="2321"/>
          <a:stretch/>
        </p:blipFill>
        <p:spPr>
          <a:xfrm>
            <a:off x="3716000" y="5743959"/>
            <a:ext cx="3499663" cy="2719295"/>
          </a:xfrm>
          <a:prstGeom prst="rect">
            <a:avLst/>
          </a:prstGeom>
        </p:spPr>
      </p:pic>
      <p:sp>
        <p:nvSpPr>
          <p:cNvPr id="2" name="Footer Placeholder 1">
            <a:extLst>
              <a:ext uri="{FF2B5EF4-FFF2-40B4-BE49-F238E27FC236}">
                <a16:creationId xmlns:a16="http://schemas.microsoft.com/office/drawing/2014/main" id="{4A99B977-9A14-D04E-081D-674CCB513E04}"/>
              </a:ext>
            </a:extLst>
          </p:cNvPr>
          <p:cNvSpPr>
            <a:spLocks noGrp="1"/>
          </p:cNvSpPr>
          <p:nvPr>
            <p:ph type="ftr" sz="quarter" idx="3"/>
          </p:nvPr>
        </p:nvSpPr>
        <p:spPr/>
        <p:txBody>
          <a:bodyPr/>
          <a:lstStyle/>
          <a:p>
            <a:r>
              <a:rPr lang="en-US" sz="800"/>
              <a:t>This booklet provides only a summary of your beneﬁts. All services described within are subject to the deﬁnitions, limitations and exclusions set forth in each insurance carrier's or provider's contract.</a:t>
            </a:r>
            <a:endParaRPr lang="en-US" sz="800" dirty="0"/>
          </a:p>
        </p:txBody>
      </p:sp>
      <p:sp>
        <p:nvSpPr>
          <p:cNvPr id="3" name="Title Placeholder 6">
            <a:extLst>
              <a:ext uri="{FF2B5EF4-FFF2-40B4-BE49-F238E27FC236}">
                <a16:creationId xmlns:a16="http://schemas.microsoft.com/office/drawing/2014/main" id="{A41E221D-FD64-5BAD-81EA-A952D57D426D}"/>
              </a:ext>
            </a:extLst>
          </p:cNvPr>
          <p:cNvSpPr txBox="1">
            <a:spLocks/>
          </p:cNvSpPr>
          <p:nvPr/>
        </p:nvSpPr>
        <p:spPr>
          <a:xfrm>
            <a:off x="513238" y="499136"/>
            <a:ext cx="6702425" cy="534987"/>
          </a:xfrm>
          <a:prstGeom prst="rect">
            <a:avLst/>
          </a:prstGeom>
        </p:spPr>
        <p:txBody>
          <a:bodyPr vert="horz" lIns="91440" tIns="45720" rIns="91440" bIns="45720" rtlCol="0" anchor="ctr">
            <a:normAutofit fontScale="92500" lnSpcReduction="20000"/>
          </a:bodyPr>
          <a:lstStyle>
            <a:lvl1pPr algn="ctr" defTabSz="388620" rtl="0" eaLnBrk="1" latinLnBrk="0" hangingPunct="1">
              <a:spcBef>
                <a:spcPct val="0"/>
              </a:spcBef>
              <a:buNone/>
              <a:defRPr sz="2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rgbClr val="001842"/>
                </a:solidFill>
                <a:latin typeface="Aptos Serif" panose="02020604070405020304" pitchFamily="18" charset="0"/>
                <a:cs typeface="Aptos Serif" panose="02020604070405020304" pitchFamily="18" charset="0"/>
              </a:rPr>
              <a:t>Medical Coverage</a:t>
            </a:r>
          </a:p>
        </p:txBody>
      </p:sp>
      <p:pic>
        <p:nvPicPr>
          <p:cNvPr id="4" name="Picture 3">
            <a:extLst>
              <a:ext uri="{FF2B5EF4-FFF2-40B4-BE49-F238E27FC236}">
                <a16:creationId xmlns:a16="http://schemas.microsoft.com/office/drawing/2014/main" id="{8E8D1054-0620-7016-A425-693945A031B0}"/>
              </a:ext>
            </a:extLst>
          </p:cNvPr>
          <p:cNvPicPr>
            <a:picLocks noChangeAspect="1"/>
          </p:cNvPicPr>
          <p:nvPr/>
        </p:nvPicPr>
        <p:blipFill>
          <a:blip r:embed="rId6"/>
          <a:stretch>
            <a:fillRect/>
          </a:stretch>
        </p:blipFill>
        <p:spPr>
          <a:xfrm>
            <a:off x="2999117" y="1114170"/>
            <a:ext cx="1774166" cy="362595"/>
          </a:xfrm>
          <a:prstGeom prst="rect">
            <a:avLst/>
          </a:prstGeom>
        </p:spPr>
      </p:pic>
    </p:spTree>
    <p:extLst>
      <p:ext uri="{BB962C8B-B14F-4D97-AF65-F5344CB8AC3E}">
        <p14:creationId xmlns:p14="http://schemas.microsoft.com/office/powerpoint/2010/main" val="976346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B7110C0-2800-7149-C59B-52B48CC201D0}"/>
              </a:ext>
            </a:extLst>
          </p:cNvPr>
          <p:cNvSpPr txBox="1">
            <a:spLocks/>
          </p:cNvSpPr>
          <p:nvPr/>
        </p:nvSpPr>
        <p:spPr>
          <a:xfrm>
            <a:off x="513238" y="1881966"/>
            <a:ext cx="6791628" cy="600164"/>
          </a:xfrm>
          <a:prstGeom prst="rect">
            <a:avLst/>
          </a:prstGeom>
        </p:spPr>
        <p:txBody>
          <a:bodyPr vert="horz" lIns="45720" tIns="45720" rIns="45720" bIns="45720" rtlCol="0">
            <a:noAutofit/>
          </a:bodyPr>
          <a:lstStyle>
            <a:lvl1pPr marL="291465" indent="-291465" algn="l" defTabSz="388620" rtl="0" eaLnBrk="1" latinLnBrk="0" hangingPunct="1">
              <a:spcBef>
                <a:spcPts val="850"/>
              </a:spcBef>
              <a:spcAft>
                <a:spcPts val="0"/>
              </a:spcAft>
              <a:buClr>
                <a:srgbClr val="031675"/>
              </a:buClr>
              <a:buSzPct val="80000"/>
              <a:buFont typeface="Wingdings 3" charset="2"/>
              <a:buChar char=""/>
              <a:defRPr sz="1200" kern="1200">
                <a:solidFill>
                  <a:schemeClr val="tx1"/>
                </a:solidFill>
                <a:latin typeface="+mn-lt"/>
                <a:ea typeface="+mn-ea"/>
                <a:cs typeface="+mn-cs"/>
              </a:defRPr>
            </a:lvl1pPr>
            <a:lvl2pPr marL="631508" indent="-242888" algn="l" defTabSz="388620" rtl="0" eaLnBrk="1" latinLnBrk="0" hangingPunct="1">
              <a:spcBef>
                <a:spcPts val="850"/>
              </a:spcBef>
              <a:spcAft>
                <a:spcPts val="0"/>
              </a:spcAft>
              <a:buClr>
                <a:srgbClr val="031675"/>
              </a:buClr>
              <a:buSzPct val="80000"/>
              <a:buFont typeface="Wingdings 3" charset="2"/>
              <a:buChar char=""/>
              <a:defRPr sz="1100" kern="1200">
                <a:solidFill>
                  <a:schemeClr val="tx1"/>
                </a:solidFill>
                <a:latin typeface="+mn-lt"/>
                <a:ea typeface="+mn-ea"/>
                <a:cs typeface="+mn-cs"/>
              </a:defRPr>
            </a:lvl2pPr>
            <a:lvl3pPr marL="971550" indent="-194310" algn="l" defTabSz="388620" rtl="0" eaLnBrk="1" latinLnBrk="0" hangingPunct="1">
              <a:spcBef>
                <a:spcPts val="850"/>
              </a:spcBef>
              <a:spcAft>
                <a:spcPts val="0"/>
              </a:spcAft>
              <a:buClr>
                <a:srgbClr val="031675"/>
              </a:buClr>
              <a:buSzPct val="80000"/>
              <a:buFont typeface="Wingdings 3" charset="2"/>
              <a:buChar char=""/>
              <a:defRPr sz="1050" kern="1200">
                <a:solidFill>
                  <a:schemeClr val="tx1"/>
                </a:solidFill>
                <a:latin typeface="+mn-lt"/>
                <a:ea typeface="+mn-ea"/>
                <a:cs typeface="+mn-cs"/>
              </a:defRPr>
            </a:lvl3pPr>
            <a:lvl4pPr marL="1360170" indent="-194310" algn="l" defTabSz="388620" rtl="0" eaLnBrk="1" latinLnBrk="0" hangingPunct="1">
              <a:spcBef>
                <a:spcPts val="850"/>
              </a:spcBef>
              <a:spcAft>
                <a:spcPts val="0"/>
              </a:spcAft>
              <a:buClr>
                <a:srgbClr val="031675"/>
              </a:buClr>
              <a:buSzPct val="80000"/>
              <a:buFont typeface="Wingdings 3" charset="2"/>
              <a:buChar char=""/>
              <a:defRPr sz="900" kern="1200">
                <a:solidFill>
                  <a:schemeClr val="tx1"/>
                </a:solidFill>
                <a:latin typeface="+mn-lt"/>
                <a:ea typeface="+mn-ea"/>
                <a:cs typeface="+mn-cs"/>
              </a:defRPr>
            </a:lvl4pPr>
            <a:lvl5pPr marL="1748790" indent="-194310" algn="l" defTabSz="388620" rtl="0" eaLnBrk="1" latinLnBrk="0" hangingPunct="1">
              <a:spcBef>
                <a:spcPts val="850"/>
              </a:spcBef>
              <a:spcAft>
                <a:spcPts val="0"/>
              </a:spcAft>
              <a:buClr>
                <a:srgbClr val="031675"/>
              </a:buClr>
              <a:buSzPct val="80000"/>
              <a:buFont typeface="Wingdings 3" charset="2"/>
              <a:buChar char=""/>
              <a:defRPr sz="900" kern="1200">
                <a:solidFill>
                  <a:schemeClr val="tx1"/>
                </a:solidFill>
                <a:latin typeface="+mn-lt"/>
                <a:ea typeface="+mn-ea"/>
                <a:cs typeface="+mn-cs"/>
              </a:defRPr>
            </a:lvl5pPr>
            <a:lvl6pPr marL="213741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6pPr>
            <a:lvl7pPr marL="252603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7pPr>
            <a:lvl8pPr marL="291465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8pPr>
            <a:lvl9pPr marL="330327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9pPr>
          </a:lstStyle>
          <a:p>
            <a:pPr marL="0" indent="0">
              <a:spcBef>
                <a:spcPts val="0"/>
              </a:spcBef>
              <a:buFont typeface="Wingdings 3" charset="2"/>
              <a:buNone/>
            </a:pPr>
            <a:r>
              <a:rPr lang="en-US" sz="1100" dirty="0" err="1"/>
              <a:t>SYAND’s</a:t>
            </a:r>
            <a:r>
              <a:rPr lang="en-US" sz="1100" dirty="0">
                <a:solidFill>
                  <a:srgbClr val="FF0000"/>
                </a:solidFill>
              </a:rPr>
              <a:t> </a:t>
            </a:r>
            <a:r>
              <a:rPr lang="en-US" sz="1100" dirty="0"/>
              <a:t>medical plans are offered through UnitedHealthcare. The charts below provide an outline of the coverage options available to you. UnitedHealthcare offers you a range of plan options and support tools to help you determine the plan that best fits your needs and budget. </a:t>
            </a:r>
          </a:p>
        </p:txBody>
      </p:sp>
      <p:graphicFrame>
        <p:nvGraphicFramePr>
          <p:cNvPr id="11" name="Table 10">
            <a:extLst>
              <a:ext uri="{FF2B5EF4-FFF2-40B4-BE49-F238E27FC236}">
                <a16:creationId xmlns:a16="http://schemas.microsoft.com/office/drawing/2014/main" id="{FB6CBACD-52B7-B581-2F5B-C88E66259ECE}"/>
              </a:ext>
            </a:extLst>
          </p:cNvPr>
          <p:cNvGraphicFramePr>
            <a:graphicFrameLocks noGrp="1"/>
          </p:cNvGraphicFramePr>
          <p:nvPr>
            <p:extLst>
              <p:ext uri="{D42A27DB-BD31-4B8C-83A1-F6EECF244321}">
                <p14:modId xmlns:p14="http://schemas.microsoft.com/office/powerpoint/2010/main" val="4095704573"/>
              </p:ext>
            </p:extLst>
          </p:nvPr>
        </p:nvGraphicFramePr>
        <p:xfrm>
          <a:off x="321844" y="4906585"/>
          <a:ext cx="7078476" cy="1895028"/>
        </p:xfrm>
        <a:graphic>
          <a:graphicData uri="http://schemas.openxmlformats.org/drawingml/2006/table">
            <a:tbl>
              <a:tblPr firstRow="1" bandRow="1">
                <a:tableStyleId>{F5AB1C69-6EDB-4FF4-983F-18BD219EF322}</a:tableStyleId>
              </a:tblPr>
              <a:tblGrid>
                <a:gridCol w="691515">
                  <a:extLst>
                    <a:ext uri="{9D8B030D-6E8A-4147-A177-3AD203B41FA5}">
                      <a16:colId xmlns:a16="http://schemas.microsoft.com/office/drawing/2014/main" val="1040474653"/>
                    </a:ext>
                  </a:extLst>
                </a:gridCol>
                <a:gridCol w="681990">
                  <a:extLst>
                    <a:ext uri="{9D8B030D-6E8A-4147-A177-3AD203B41FA5}">
                      <a16:colId xmlns:a16="http://schemas.microsoft.com/office/drawing/2014/main" val="961977370"/>
                    </a:ext>
                  </a:extLst>
                </a:gridCol>
                <a:gridCol w="783590">
                  <a:extLst>
                    <a:ext uri="{9D8B030D-6E8A-4147-A177-3AD203B41FA5}">
                      <a16:colId xmlns:a16="http://schemas.microsoft.com/office/drawing/2014/main" val="3350147684"/>
                    </a:ext>
                  </a:extLst>
                </a:gridCol>
                <a:gridCol w="759672">
                  <a:extLst>
                    <a:ext uri="{9D8B030D-6E8A-4147-A177-3AD203B41FA5}">
                      <a16:colId xmlns:a16="http://schemas.microsoft.com/office/drawing/2014/main" val="2724463433"/>
                    </a:ext>
                  </a:extLst>
                </a:gridCol>
                <a:gridCol w="2022084">
                  <a:extLst>
                    <a:ext uri="{9D8B030D-6E8A-4147-A177-3AD203B41FA5}">
                      <a16:colId xmlns:a16="http://schemas.microsoft.com/office/drawing/2014/main" val="1969312104"/>
                    </a:ext>
                  </a:extLst>
                </a:gridCol>
                <a:gridCol w="676409">
                  <a:extLst>
                    <a:ext uri="{9D8B030D-6E8A-4147-A177-3AD203B41FA5}">
                      <a16:colId xmlns:a16="http://schemas.microsoft.com/office/drawing/2014/main" val="545841902"/>
                    </a:ext>
                  </a:extLst>
                </a:gridCol>
                <a:gridCol w="676409">
                  <a:extLst>
                    <a:ext uri="{9D8B030D-6E8A-4147-A177-3AD203B41FA5}">
                      <a16:colId xmlns:a16="http://schemas.microsoft.com/office/drawing/2014/main" val="2525759496"/>
                    </a:ext>
                  </a:extLst>
                </a:gridCol>
                <a:gridCol w="786807">
                  <a:extLst>
                    <a:ext uri="{9D8B030D-6E8A-4147-A177-3AD203B41FA5}">
                      <a16:colId xmlns:a16="http://schemas.microsoft.com/office/drawing/2014/main" val="380822013"/>
                    </a:ext>
                  </a:extLst>
                </a:gridCol>
              </a:tblGrid>
              <a:tr h="393405">
                <a:tc gridSpan="8">
                  <a:txBody>
                    <a:bodyPr/>
                    <a:lstStyle/>
                    <a:p>
                      <a:pPr algn="ctr">
                        <a:lnSpc>
                          <a:spcPct val="100000"/>
                        </a:lnSpc>
                      </a:pPr>
                      <a:r>
                        <a:rPr lang="en-US" sz="1050" dirty="0">
                          <a:solidFill>
                            <a:schemeClr val="bg1"/>
                          </a:solidFill>
                        </a:rPr>
                        <a:t>$3,300 Deductible HSA Plan</a:t>
                      </a:r>
                    </a:p>
                    <a:p>
                      <a:pPr marL="0" marR="0" lvl="0" indent="0" algn="ctr" defTabSz="388620" rtl="0" eaLnBrk="1" fontAlgn="auto" latinLnBrk="0" hangingPunct="1">
                        <a:lnSpc>
                          <a:spcPct val="100000"/>
                        </a:lnSpc>
                        <a:spcBef>
                          <a:spcPts val="0"/>
                        </a:spcBef>
                        <a:spcAft>
                          <a:spcPts val="0"/>
                        </a:spcAft>
                        <a:buClrTx/>
                        <a:buSzTx/>
                        <a:buFontTx/>
                        <a:buNone/>
                        <a:tabLst/>
                        <a:defRPr/>
                      </a:pPr>
                      <a:r>
                        <a:rPr lang="en-US" sz="1000" b="1" i="0" dirty="0">
                          <a:solidFill>
                            <a:schemeClr val="bg1"/>
                          </a:solidFill>
                        </a:rPr>
                        <a:t>HP3300CP25B</a:t>
                      </a:r>
                      <a:endParaRPr lang="en-US" sz="1050" b="1" i="0" dirty="0">
                        <a:solidFill>
                          <a:schemeClr val="bg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167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000" dirty="0">
                        <a:solidFill>
                          <a:srgbClr val="FFCC00"/>
                        </a:solidFill>
                      </a:endParaRPr>
                    </a:p>
                  </a:txBody>
                  <a:tcPr anchor="ctr">
                    <a:solidFill>
                      <a:srgbClr val="031675"/>
                    </a:solidFill>
                  </a:tcPr>
                </a:tc>
                <a:tc hMerge="1">
                  <a:txBody>
                    <a:bodyPr/>
                    <a:lstStyle/>
                    <a:p>
                      <a:pPr algn="ctr"/>
                      <a:endParaRPr lang="en-US" sz="1000" dirty="0">
                        <a:solidFill>
                          <a:srgbClr val="FFCC00"/>
                        </a:solidFill>
                      </a:endParaRPr>
                    </a:p>
                  </a:txBody>
                  <a:tcPr anchor="ctr">
                    <a:solidFill>
                      <a:srgbClr val="031675"/>
                    </a:solidFill>
                  </a:tcPr>
                </a:tc>
                <a:tc hMerge="1">
                  <a:txBody>
                    <a:bodyPr/>
                    <a:lstStyle/>
                    <a:p>
                      <a:pPr algn="ctr"/>
                      <a:endParaRPr lang="en-US" sz="1000" dirty="0">
                        <a:solidFill>
                          <a:srgbClr val="FFCC00"/>
                        </a:solidFill>
                      </a:endParaRPr>
                    </a:p>
                  </a:txBody>
                  <a:tcPr anchor="ctr">
                    <a:solidFill>
                      <a:srgbClr val="031675"/>
                    </a:solidFill>
                  </a:tcPr>
                </a:tc>
                <a:extLst>
                  <a:ext uri="{0D108BD9-81ED-4DB2-BD59-A6C34878D82A}">
                    <a16:rowId xmlns:a16="http://schemas.microsoft.com/office/drawing/2014/main" val="142598945"/>
                  </a:ext>
                </a:extLst>
              </a:tr>
              <a:tr h="256744">
                <a:tc gridSpan="5">
                  <a:txBody>
                    <a:bodyPr/>
                    <a:lstStyle/>
                    <a:p>
                      <a:pPr algn="ctr"/>
                      <a:r>
                        <a:rPr lang="en-US" sz="900" b="1" dirty="0"/>
                        <a:t>In-Network</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r>
                        <a:rPr lang="en-US" sz="900" b="1" dirty="0">
                          <a:solidFill>
                            <a:schemeClr val="tx1"/>
                          </a:solidFill>
                        </a:rPr>
                        <a:t>Out-of-Network</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lang="en-US" sz="900" dirty="0"/>
                    </a:p>
                  </a:txBody>
                  <a:tcPr/>
                </a:tc>
                <a:tc hMerge="1">
                  <a:txBody>
                    <a:bodyPr/>
                    <a:lstStyle/>
                    <a:p>
                      <a:endParaRPr lang="en-US"/>
                    </a:p>
                  </a:txBody>
                  <a:tcPr/>
                </a:tc>
                <a:extLst>
                  <a:ext uri="{0D108BD9-81ED-4DB2-BD59-A6C34878D82A}">
                    <a16:rowId xmlns:a16="http://schemas.microsoft.com/office/drawing/2014/main" val="1462319199"/>
                  </a:ext>
                </a:extLst>
              </a:tr>
              <a:tr h="408637">
                <a:tc>
                  <a:txBody>
                    <a:bodyPr/>
                    <a:lstStyle/>
                    <a:p>
                      <a:pPr algn="ctr"/>
                      <a:r>
                        <a:rPr lang="en-US" sz="900" b="1" dirty="0"/>
                        <a:t>Deductible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b="1" dirty="0"/>
                        <a:t>Office</a:t>
                      </a:r>
                    </a:p>
                    <a:p>
                      <a:pPr algn="ctr"/>
                      <a:r>
                        <a:rPr lang="en-US" sz="900" b="1" dirty="0"/>
                        <a:t>Visit</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b="1" dirty="0"/>
                        <a:t>Member</a:t>
                      </a:r>
                      <a:br>
                        <a:rPr lang="en-US" sz="900" b="1" dirty="0"/>
                      </a:br>
                      <a:r>
                        <a:rPr lang="en-US" sz="900" b="1" dirty="0"/>
                        <a:t>Coinsurance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b="1" dirty="0"/>
                        <a:t>Out-of-</a:t>
                      </a:r>
                      <a:br>
                        <a:rPr lang="en-US" sz="900" b="1" dirty="0"/>
                      </a:br>
                      <a:r>
                        <a:rPr lang="en-US" sz="900" b="1" dirty="0"/>
                        <a:t>Pocket Max</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dirty="0"/>
                        <a:t>Prescription Drugs</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lang="en-US" sz="900" b="1" kern="1200" noProof="0" dirty="0">
                          <a:solidFill>
                            <a:schemeClr val="dk1"/>
                          </a:solidFill>
                          <a:latin typeface="+mn-lt"/>
                          <a:ea typeface="+mn-ea"/>
                          <a:cs typeface="+mn-cs"/>
                        </a:rPr>
                        <a:t>Deductible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lang="en-US" sz="900" b="1" kern="1200" noProof="0" dirty="0">
                          <a:solidFill>
                            <a:schemeClr val="dk1"/>
                          </a:solidFill>
                          <a:latin typeface="+mn-lt"/>
                          <a:ea typeface="+mn-ea"/>
                          <a:cs typeface="+mn-cs"/>
                        </a:rPr>
                        <a:t>Member</a:t>
                      </a:r>
                      <a:br>
                        <a:rPr lang="en-US" sz="900" b="1" kern="1200" noProof="0" dirty="0">
                          <a:solidFill>
                            <a:schemeClr val="dk1"/>
                          </a:solidFill>
                          <a:latin typeface="+mn-lt"/>
                          <a:ea typeface="+mn-ea"/>
                          <a:cs typeface="+mn-cs"/>
                        </a:rPr>
                      </a:br>
                      <a:r>
                        <a:rPr lang="en-US" sz="900" b="1" kern="1200" noProof="0" dirty="0">
                          <a:solidFill>
                            <a:schemeClr val="dk1"/>
                          </a:solidFill>
                          <a:latin typeface="+mn-lt"/>
                          <a:ea typeface="+mn-ea"/>
                          <a:cs typeface="+mn-cs"/>
                        </a:rPr>
                        <a:t>Coins</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lang="en-US" sz="900" b="1" kern="1200" noProof="0" dirty="0">
                          <a:solidFill>
                            <a:schemeClr val="dk1"/>
                          </a:solidFill>
                          <a:latin typeface="+mn-lt"/>
                          <a:ea typeface="+mn-ea"/>
                          <a:cs typeface="+mn-cs"/>
                        </a:rPr>
                        <a:t>Out-of-Pocket Max</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56814746"/>
                  </a:ext>
                </a:extLst>
              </a:tr>
              <a:tr h="825787">
                <a:tc>
                  <a:txBody>
                    <a:bodyPr/>
                    <a:lstStyle/>
                    <a:p>
                      <a:pPr algn="ctr">
                        <a:lnSpc>
                          <a:spcPct val="100000"/>
                        </a:lnSpc>
                      </a:pPr>
                      <a:r>
                        <a:rPr lang="en-US" sz="900" dirty="0"/>
                        <a:t>$3,300</a:t>
                      </a:r>
                      <a:br>
                        <a:rPr lang="en-US" sz="900" dirty="0"/>
                      </a:br>
                      <a:r>
                        <a:rPr lang="en-US" sz="900" dirty="0"/>
                        <a:t>Individual</a:t>
                      </a:r>
                      <a:br>
                        <a:rPr lang="en-US" sz="900" dirty="0"/>
                      </a:br>
                      <a:endParaRPr lang="en-US" sz="500" dirty="0"/>
                    </a:p>
                    <a:p>
                      <a:pPr algn="ctr">
                        <a:lnSpc>
                          <a:spcPct val="100000"/>
                        </a:lnSpc>
                      </a:pPr>
                      <a:r>
                        <a:rPr lang="en-US" sz="900" dirty="0"/>
                        <a:t>$6,600</a:t>
                      </a:r>
                      <a:br>
                        <a:rPr lang="en-US" sz="900" dirty="0"/>
                      </a:br>
                      <a:r>
                        <a:rPr lang="en-US" sz="900" dirty="0"/>
                        <a:t>Family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en-US" sz="900" dirty="0"/>
                        <a:t>Deductible </a:t>
                      </a:r>
                    </a:p>
                    <a:p>
                      <a:pPr algn="ctr">
                        <a:lnSpc>
                          <a:spcPct val="100000"/>
                        </a:lnSpc>
                      </a:pPr>
                      <a:r>
                        <a:rPr lang="en-US" sz="900" dirty="0"/>
                        <a:t>then 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en-US" sz="900" dirty="0"/>
                        <a:t>Deductible,</a:t>
                      </a:r>
                      <a:br>
                        <a:rPr lang="en-US" sz="900" dirty="0"/>
                      </a:br>
                      <a:r>
                        <a:rPr lang="en-US" sz="900" dirty="0"/>
                        <a:t> then 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en-US" sz="900" dirty="0"/>
                        <a:t>$3,300</a:t>
                      </a:r>
                      <a:br>
                        <a:rPr lang="en-US" sz="900" dirty="0"/>
                      </a:br>
                      <a:r>
                        <a:rPr lang="en-US" sz="900" dirty="0"/>
                        <a:t>Individual</a:t>
                      </a:r>
                      <a:br>
                        <a:rPr lang="en-US" sz="900" dirty="0"/>
                      </a:br>
                      <a:endParaRPr lang="en-US" sz="500" dirty="0"/>
                    </a:p>
                    <a:p>
                      <a:pPr algn="ctr">
                        <a:lnSpc>
                          <a:spcPct val="100000"/>
                        </a:lnSpc>
                      </a:pPr>
                      <a:r>
                        <a:rPr lang="en-US" sz="900" dirty="0"/>
                        <a:t>$6,600</a:t>
                      </a:r>
                      <a:br>
                        <a:rPr lang="en-US" sz="900" dirty="0"/>
                      </a:br>
                      <a:r>
                        <a:rPr lang="en-US" sz="900" dirty="0"/>
                        <a:t>Family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1440" marR="0" lvl="0" indent="-91440" algn="l" defTabSz="38862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t>Preventive: 0%</a:t>
                      </a:r>
                    </a:p>
                    <a:p>
                      <a:pPr marL="91440" marR="0" lvl="0" indent="-91440" algn="l" defTabSz="38862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t>Generic: Deductible, then 0%</a:t>
                      </a:r>
                    </a:p>
                    <a:p>
                      <a:pPr marL="91440" marR="0" lvl="0" indent="-91440" algn="l" defTabSz="38862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t>Preferred Brand: Deductible, then 0% </a:t>
                      </a:r>
                    </a:p>
                    <a:p>
                      <a:pPr marL="91440" marR="0" lvl="0" indent="-91440" algn="l" defTabSz="38862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t>Non-Preferred: Deductible, then 0%</a:t>
                      </a:r>
                    </a:p>
                    <a:p>
                      <a:pPr marL="91440" marR="0" lvl="0" indent="-91440" algn="l" defTabSz="38862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t>Specialty: Deductible, then 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$6,400</a:t>
                      </a:r>
                      <a:br>
                        <a:rPr kumimoji="0" lang="en-US" sz="900" b="0" i="0" u="none" strike="noStrike" kern="1200" cap="none" spc="0" normalizeH="0" baseline="0" noProof="0" dirty="0">
                          <a:ln>
                            <a:noFill/>
                          </a:ln>
                          <a:solidFill>
                            <a:prstClr val="black"/>
                          </a:solidFill>
                          <a:effectLst/>
                          <a:uLnTx/>
                          <a:uFillTx/>
                          <a:latin typeface="+mn-lt"/>
                          <a:ea typeface="+mn-ea"/>
                          <a:cs typeface="+mn-cs"/>
                        </a:rPr>
                      </a:br>
                      <a:r>
                        <a:rPr kumimoji="0" lang="en-US" sz="900" b="0" i="0" u="none" strike="noStrike" kern="1200" cap="none" spc="0" normalizeH="0" baseline="0" noProof="0" dirty="0">
                          <a:ln>
                            <a:noFill/>
                          </a:ln>
                          <a:solidFill>
                            <a:prstClr val="black"/>
                          </a:solidFill>
                          <a:effectLst/>
                          <a:uLnTx/>
                          <a:uFillTx/>
                          <a:latin typeface="+mn-lt"/>
                          <a:ea typeface="+mn-ea"/>
                          <a:cs typeface="+mn-cs"/>
                        </a:rPr>
                        <a:t> Individual</a:t>
                      </a:r>
                      <a:br>
                        <a:rPr kumimoji="0" lang="en-US" sz="900" b="0" i="0" u="none" strike="noStrike" kern="1200" cap="none" spc="0" normalizeH="0" baseline="0" noProof="0" dirty="0">
                          <a:ln>
                            <a:noFill/>
                          </a:ln>
                          <a:solidFill>
                            <a:prstClr val="black"/>
                          </a:solidFill>
                          <a:effectLst/>
                          <a:uLnTx/>
                          <a:uFillTx/>
                          <a:latin typeface="+mn-lt"/>
                          <a:ea typeface="+mn-ea"/>
                          <a:cs typeface="+mn-cs"/>
                        </a:rPr>
                      </a:br>
                      <a:endParaRPr kumimoji="0" lang="en-US" sz="5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38862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$12,800</a:t>
                      </a:r>
                      <a:br>
                        <a:rPr kumimoji="0" lang="en-US" sz="900" b="0" i="0" u="none" strike="noStrike" kern="1200" cap="none" spc="0" normalizeH="0" baseline="0" noProof="0" dirty="0">
                          <a:ln>
                            <a:noFill/>
                          </a:ln>
                          <a:solidFill>
                            <a:prstClr val="black"/>
                          </a:solidFill>
                          <a:effectLst/>
                          <a:uLnTx/>
                          <a:uFillTx/>
                          <a:latin typeface="+mn-lt"/>
                          <a:ea typeface="+mn-ea"/>
                          <a:cs typeface="+mn-cs"/>
                        </a:rPr>
                      </a:br>
                      <a:r>
                        <a:rPr kumimoji="0" lang="en-US" sz="900" b="0" i="0" u="none" strike="noStrike" kern="1200" cap="none" spc="0" normalizeH="0" baseline="0" noProof="0" dirty="0">
                          <a:ln>
                            <a:noFill/>
                          </a:ln>
                          <a:solidFill>
                            <a:prstClr val="black"/>
                          </a:solidFill>
                          <a:effectLst/>
                          <a:uLnTx/>
                          <a:uFillTx/>
                          <a:latin typeface="+mn-lt"/>
                          <a:ea typeface="+mn-ea"/>
                          <a:cs typeface="+mn-cs"/>
                        </a:rPr>
                        <a:t>Family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pPr>
                      <a:r>
                        <a:rPr lang="en-US" sz="900" dirty="0"/>
                        <a:t>Deductible,</a:t>
                      </a:r>
                      <a:br>
                        <a:rPr lang="en-US" sz="900" dirty="0"/>
                      </a:br>
                      <a:r>
                        <a:rPr lang="en-US" sz="900" dirty="0"/>
                        <a:t> then 50%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$12,000</a:t>
                      </a:r>
                      <a:br>
                        <a:rPr kumimoji="0" lang="en-US" sz="900" b="0" i="0" u="none" strike="noStrike" kern="1200" cap="none" spc="0" normalizeH="0" baseline="0" noProof="0" dirty="0">
                          <a:ln>
                            <a:noFill/>
                          </a:ln>
                          <a:solidFill>
                            <a:prstClr val="black"/>
                          </a:solidFill>
                          <a:effectLst/>
                          <a:uLnTx/>
                          <a:uFillTx/>
                          <a:latin typeface="+mn-lt"/>
                          <a:ea typeface="+mn-ea"/>
                          <a:cs typeface="+mn-cs"/>
                        </a:rPr>
                      </a:br>
                      <a:r>
                        <a:rPr kumimoji="0" lang="en-US" sz="900" b="0" i="0" u="none" strike="noStrike" kern="1200" cap="none" spc="0" normalizeH="0" baseline="0" noProof="0" dirty="0">
                          <a:ln>
                            <a:noFill/>
                          </a:ln>
                          <a:solidFill>
                            <a:prstClr val="black"/>
                          </a:solidFill>
                          <a:effectLst/>
                          <a:uLnTx/>
                          <a:uFillTx/>
                          <a:latin typeface="+mn-lt"/>
                          <a:ea typeface="+mn-ea"/>
                          <a:cs typeface="+mn-cs"/>
                        </a:rPr>
                        <a:t>Individual</a:t>
                      </a:r>
                      <a:br>
                        <a:rPr kumimoji="0" lang="en-US" sz="900" b="0" i="0" u="none" strike="noStrike" kern="1200" cap="none" spc="0" normalizeH="0" baseline="0" noProof="0" dirty="0">
                          <a:ln>
                            <a:noFill/>
                          </a:ln>
                          <a:solidFill>
                            <a:prstClr val="black"/>
                          </a:solidFill>
                          <a:effectLst/>
                          <a:uLnTx/>
                          <a:uFillTx/>
                          <a:latin typeface="+mn-lt"/>
                          <a:ea typeface="+mn-ea"/>
                          <a:cs typeface="+mn-cs"/>
                        </a:rPr>
                      </a:br>
                      <a:endParaRPr kumimoji="0" lang="en-US" sz="5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38862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$24,000</a:t>
                      </a:r>
                      <a:br>
                        <a:rPr kumimoji="0" lang="en-US" sz="900" b="0" i="0" u="none" strike="noStrike" kern="1200" cap="none" spc="0" normalizeH="0" baseline="0" noProof="0" dirty="0">
                          <a:ln>
                            <a:noFill/>
                          </a:ln>
                          <a:solidFill>
                            <a:prstClr val="black"/>
                          </a:solidFill>
                          <a:effectLst/>
                          <a:uLnTx/>
                          <a:uFillTx/>
                          <a:latin typeface="+mn-lt"/>
                          <a:ea typeface="+mn-ea"/>
                          <a:cs typeface="+mn-cs"/>
                        </a:rPr>
                      </a:br>
                      <a:r>
                        <a:rPr kumimoji="0" lang="en-US" sz="900" b="0" i="0" u="none" strike="noStrike" kern="1200" cap="none" spc="0" normalizeH="0" baseline="0" noProof="0" dirty="0">
                          <a:ln>
                            <a:noFill/>
                          </a:ln>
                          <a:solidFill>
                            <a:prstClr val="black"/>
                          </a:solidFill>
                          <a:effectLst/>
                          <a:uLnTx/>
                          <a:uFillTx/>
                          <a:latin typeface="+mn-lt"/>
                          <a:ea typeface="+mn-ea"/>
                          <a:cs typeface="+mn-cs"/>
                        </a:rPr>
                        <a:t>Family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34723160"/>
                  </a:ext>
                </a:extLst>
              </a:tr>
            </a:tbl>
          </a:graphicData>
        </a:graphic>
      </p:graphicFrame>
      <p:graphicFrame>
        <p:nvGraphicFramePr>
          <p:cNvPr id="15" name="Table 14">
            <a:extLst>
              <a:ext uri="{FF2B5EF4-FFF2-40B4-BE49-F238E27FC236}">
                <a16:creationId xmlns:a16="http://schemas.microsoft.com/office/drawing/2014/main" id="{BBF63DF5-36C3-3BB3-901A-75AC9C9CD2DF}"/>
              </a:ext>
            </a:extLst>
          </p:cNvPr>
          <p:cNvGraphicFramePr>
            <a:graphicFrameLocks noGrp="1"/>
          </p:cNvGraphicFramePr>
          <p:nvPr>
            <p:extLst>
              <p:ext uri="{D42A27DB-BD31-4B8C-83A1-F6EECF244321}">
                <p14:modId xmlns:p14="http://schemas.microsoft.com/office/powerpoint/2010/main" val="2906862587"/>
              </p:ext>
            </p:extLst>
          </p:nvPr>
        </p:nvGraphicFramePr>
        <p:xfrm>
          <a:off x="321844" y="2721934"/>
          <a:ext cx="7078476" cy="1806412"/>
        </p:xfrm>
        <a:graphic>
          <a:graphicData uri="http://schemas.openxmlformats.org/drawingml/2006/table">
            <a:tbl>
              <a:tblPr firstRow="1" bandRow="1">
                <a:tableStyleId>{F5AB1C69-6EDB-4FF4-983F-18BD219EF322}</a:tableStyleId>
              </a:tblPr>
              <a:tblGrid>
                <a:gridCol w="701959">
                  <a:extLst>
                    <a:ext uri="{9D8B030D-6E8A-4147-A177-3AD203B41FA5}">
                      <a16:colId xmlns:a16="http://schemas.microsoft.com/office/drawing/2014/main" val="1040474653"/>
                    </a:ext>
                  </a:extLst>
                </a:gridCol>
                <a:gridCol w="661671">
                  <a:extLst>
                    <a:ext uri="{9D8B030D-6E8A-4147-A177-3AD203B41FA5}">
                      <a16:colId xmlns:a16="http://schemas.microsoft.com/office/drawing/2014/main" val="961977370"/>
                    </a:ext>
                  </a:extLst>
                </a:gridCol>
                <a:gridCol w="795424">
                  <a:extLst>
                    <a:ext uri="{9D8B030D-6E8A-4147-A177-3AD203B41FA5}">
                      <a16:colId xmlns:a16="http://schemas.microsoft.com/office/drawing/2014/main" val="3350147684"/>
                    </a:ext>
                  </a:extLst>
                </a:gridCol>
                <a:gridCol w="727742">
                  <a:extLst>
                    <a:ext uri="{9D8B030D-6E8A-4147-A177-3AD203B41FA5}">
                      <a16:colId xmlns:a16="http://schemas.microsoft.com/office/drawing/2014/main" val="2724463433"/>
                    </a:ext>
                  </a:extLst>
                </a:gridCol>
                <a:gridCol w="2098463">
                  <a:extLst>
                    <a:ext uri="{9D8B030D-6E8A-4147-A177-3AD203B41FA5}">
                      <a16:colId xmlns:a16="http://schemas.microsoft.com/office/drawing/2014/main" val="1969312104"/>
                    </a:ext>
                  </a:extLst>
                </a:gridCol>
                <a:gridCol w="701959">
                  <a:extLst>
                    <a:ext uri="{9D8B030D-6E8A-4147-A177-3AD203B41FA5}">
                      <a16:colId xmlns:a16="http://schemas.microsoft.com/office/drawing/2014/main" val="545841902"/>
                    </a:ext>
                  </a:extLst>
                </a:gridCol>
                <a:gridCol w="661671">
                  <a:extLst>
                    <a:ext uri="{9D8B030D-6E8A-4147-A177-3AD203B41FA5}">
                      <a16:colId xmlns:a16="http://schemas.microsoft.com/office/drawing/2014/main" val="2525759496"/>
                    </a:ext>
                  </a:extLst>
                </a:gridCol>
                <a:gridCol w="729587">
                  <a:extLst>
                    <a:ext uri="{9D8B030D-6E8A-4147-A177-3AD203B41FA5}">
                      <a16:colId xmlns:a16="http://schemas.microsoft.com/office/drawing/2014/main" val="380822013"/>
                    </a:ext>
                  </a:extLst>
                </a:gridCol>
              </a:tblGrid>
              <a:tr h="361508">
                <a:tc gridSpan="8">
                  <a:txBody>
                    <a:bodyPr/>
                    <a:lstStyle/>
                    <a:p>
                      <a:pPr algn="ctr"/>
                      <a:r>
                        <a:rPr lang="en-US" sz="1100" i="0" dirty="0">
                          <a:solidFill>
                            <a:schemeClr val="bg1"/>
                          </a:solidFill>
                        </a:rPr>
                        <a:t>$6,000 Deductible HSA Plan</a:t>
                      </a:r>
                    </a:p>
                    <a:p>
                      <a:pPr marL="0" marR="0" lvl="0" indent="0" algn="ctr" defTabSz="388620" rtl="0" eaLnBrk="1" fontAlgn="auto" latinLnBrk="0" hangingPunct="1">
                        <a:lnSpc>
                          <a:spcPct val="100000"/>
                        </a:lnSpc>
                        <a:spcBef>
                          <a:spcPts val="0"/>
                        </a:spcBef>
                        <a:spcAft>
                          <a:spcPts val="0"/>
                        </a:spcAft>
                        <a:buClrTx/>
                        <a:buSzTx/>
                        <a:buFontTx/>
                        <a:buNone/>
                        <a:tabLst/>
                        <a:defRPr/>
                      </a:pPr>
                      <a:r>
                        <a:rPr lang="en-US" sz="1100" b="1" i="0" kern="1200" dirty="0">
                          <a:solidFill>
                            <a:schemeClr val="bg1"/>
                          </a:solidFill>
                          <a:latin typeface="+mn-lt"/>
                          <a:ea typeface="+mn-ea"/>
                          <a:cs typeface="+mn-cs"/>
                        </a:rPr>
                        <a:t>HP6000CP25B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84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000" dirty="0">
                        <a:solidFill>
                          <a:srgbClr val="FFCC00"/>
                        </a:solidFill>
                      </a:endParaRPr>
                    </a:p>
                  </a:txBody>
                  <a:tcPr anchor="ctr">
                    <a:solidFill>
                      <a:srgbClr val="031675"/>
                    </a:solidFill>
                  </a:tcPr>
                </a:tc>
                <a:tc hMerge="1">
                  <a:txBody>
                    <a:bodyPr/>
                    <a:lstStyle/>
                    <a:p>
                      <a:pPr algn="ctr"/>
                      <a:endParaRPr lang="en-US" sz="1000" dirty="0">
                        <a:solidFill>
                          <a:srgbClr val="FFCC00"/>
                        </a:solidFill>
                      </a:endParaRPr>
                    </a:p>
                  </a:txBody>
                  <a:tcPr anchor="ctr">
                    <a:solidFill>
                      <a:srgbClr val="031675"/>
                    </a:solidFill>
                  </a:tcPr>
                </a:tc>
                <a:tc hMerge="1">
                  <a:txBody>
                    <a:bodyPr/>
                    <a:lstStyle/>
                    <a:p>
                      <a:pPr algn="ctr"/>
                      <a:endParaRPr lang="en-US" sz="1000" dirty="0">
                        <a:solidFill>
                          <a:srgbClr val="FFCC00"/>
                        </a:solidFill>
                      </a:endParaRPr>
                    </a:p>
                  </a:txBody>
                  <a:tcPr anchor="ctr">
                    <a:solidFill>
                      <a:srgbClr val="031675"/>
                    </a:solidFill>
                  </a:tcPr>
                </a:tc>
                <a:extLst>
                  <a:ext uri="{0D108BD9-81ED-4DB2-BD59-A6C34878D82A}">
                    <a16:rowId xmlns:a16="http://schemas.microsoft.com/office/drawing/2014/main" val="142598945"/>
                  </a:ext>
                </a:extLst>
              </a:tr>
              <a:tr h="232462">
                <a:tc gridSpan="5">
                  <a:txBody>
                    <a:bodyPr/>
                    <a:lstStyle/>
                    <a:p>
                      <a:pPr algn="ctr"/>
                      <a:r>
                        <a:rPr lang="en-US" sz="900" b="1" dirty="0"/>
                        <a:t>In-Network</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algn="ctr" defTabSz="388620" rtl="0" eaLnBrk="1" latinLnBrk="0" hangingPunct="1"/>
                      <a:r>
                        <a:rPr lang="en-US" sz="900" b="1" kern="1200" dirty="0">
                          <a:solidFill>
                            <a:schemeClr val="tx1"/>
                          </a:solidFill>
                          <a:latin typeface="+mn-lt"/>
                          <a:ea typeface="+mn-ea"/>
                          <a:cs typeface="+mn-cs"/>
                        </a:rPr>
                        <a:t>Out-of-Network</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lang="en-US" sz="900" dirty="0"/>
                    </a:p>
                  </a:txBody>
                  <a:tcPr/>
                </a:tc>
                <a:tc hMerge="1">
                  <a:txBody>
                    <a:bodyPr/>
                    <a:lstStyle/>
                    <a:p>
                      <a:endParaRPr lang="en-US"/>
                    </a:p>
                  </a:txBody>
                  <a:tcPr/>
                </a:tc>
                <a:extLst>
                  <a:ext uri="{0D108BD9-81ED-4DB2-BD59-A6C34878D82A}">
                    <a16:rowId xmlns:a16="http://schemas.microsoft.com/office/drawing/2014/main" val="1462319199"/>
                  </a:ext>
                </a:extLst>
              </a:tr>
              <a:tr h="369990">
                <a:tc>
                  <a:txBody>
                    <a:bodyPr/>
                    <a:lstStyle/>
                    <a:p>
                      <a:pPr algn="ctr"/>
                      <a:r>
                        <a:rPr lang="en-US" sz="900" b="1" dirty="0"/>
                        <a:t>Deductible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b="1" dirty="0"/>
                        <a:t>Office</a:t>
                      </a:r>
                      <a:br>
                        <a:rPr lang="en-US" sz="900" b="1" dirty="0"/>
                      </a:br>
                      <a:r>
                        <a:rPr lang="en-US" sz="900" b="1" dirty="0"/>
                        <a:t>Visit</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b="1" dirty="0"/>
                        <a:t>Member</a:t>
                      </a:r>
                      <a:br>
                        <a:rPr lang="en-US" sz="900" b="1" dirty="0"/>
                      </a:br>
                      <a:r>
                        <a:rPr lang="en-US" sz="900" b="1" dirty="0"/>
                        <a:t>Coinsurance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b="1" dirty="0"/>
                        <a:t>Out-of-</a:t>
                      </a:r>
                      <a:br>
                        <a:rPr lang="en-US" sz="900" b="1" dirty="0"/>
                      </a:br>
                      <a:r>
                        <a:rPr lang="en-US" sz="900" b="1" dirty="0"/>
                        <a:t>Pocket Max</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dirty="0"/>
                        <a:t>Prescription Drugs</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mn-lt"/>
                          <a:ea typeface="+mn-ea"/>
                          <a:cs typeface="+mn-cs"/>
                        </a:rPr>
                        <a:t>Deductible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mn-lt"/>
                          <a:ea typeface="+mn-ea"/>
                          <a:cs typeface="+mn-cs"/>
                        </a:rPr>
                        <a:t>Member</a:t>
                      </a:r>
                      <a:br>
                        <a:rPr kumimoji="0" lang="en-US" sz="900" b="1" i="0" u="none" strike="noStrike" kern="1200" cap="none" spc="0" normalizeH="0" baseline="0" noProof="0" dirty="0">
                          <a:ln>
                            <a:noFill/>
                          </a:ln>
                          <a:solidFill>
                            <a:prstClr val="black"/>
                          </a:solidFill>
                          <a:effectLst/>
                          <a:uLnTx/>
                          <a:uFillTx/>
                          <a:latin typeface="+mn-lt"/>
                          <a:ea typeface="+mn-ea"/>
                          <a:cs typeface="+mn-cs"/>
                        </a:rPr>
                      </a:br>
                      <a:r>
                        <a:rPr kumimoji="0" lang="en-US" sz="900" b="1" i="0" u="none" strike="noStrike" kern="1200" cap="none" spc="0" normalizeH="0" baseline="0" noProof="0" dirty="0">
                          <a:ln>
                            <a:noFill/>
                          </a:ln>
                          <a:solidFill>
                            <a:prstClr val="black"/>
                          </a:solidFill>
                          <a:effectLst/>
                          <a:uLnTx/>
                          <a:uFillTx/>
                          <a:latin typeface="+mn-lt"/>
                          <a:ea typeface="+mn-ea"/>
                          <a:cs typeface="+mn-cs"/>
                        </a:rPr>
                        <a:t>Coins</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mn-lt"/>
                          <a:ea typeface="+mn-ea"/>
                          <a:cs typeface="+mn-cs"/>
                        </a:rPr>
                        <a:t>Out-of-Pocket Max</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56814746"/>
                  </a:ext>
                </a:extLst>
              </a:tr>
              <a:tr h="738179">
                <a:tc>
                  <a:txBody>
                    <a:bodyPr/>
                    <a:lstStyle/>
                    <a:p>
                      <a:pPr algn="ctr">
                        <a:lnSpc>
                          <a:spcPct val="100000"/>
                        </a:lnSpc>
                      </a:pPr>
                      <a:r>
                        <a:rPr lang="en-US" sz="900" dirty="0"/>
                        <a:t>$6,000</a:t>
                      </a:r>
                      <a:br>
                        <a:rPr lang="en-US" sz="900" dirty="0"/>
                      </a:br>
                      <a:r>
                        <a:rPr lang="en-US" sz="900" dirty="0"/>
                        <a:t>Individual</a:t>
                      </a:r>
                      <a:br>
                        <a:rPr lang="en-US" sz="900" dirty="0"/>
                      </a:br>
                      <a:endParaRPr lang="en-US" sz="500" dirty="0"/>
                    </a:p>
                    <a:p>
                      <a:pPr algn="ctr">
                        <a:lnSpc>
                          <a:spcPct val="100000"/>
                        </a:lnSpc>
                      </a:pPr>
                      <a:r>
                        <a:rPr lang="en-US" sz="900" dirty="0"/>
                        <a:t>$12,000</a:t>
                      </a:r>
                      <a:br>
                        <a:rPr lang="en-US" sz="900" dirty="0"/>
                      </a:br>
                      <a:r>
                        <a:rPr lang="en-US" sz="900" dirty="0"/>
                        <a:t>Family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en-US" sz="900" dirty="0"/>
                        <a:t>Deductible </a:t>
                      </a:r>
                    </a:p>
                    <a:p>
                      <a:pPr algn="ctr">
                        <a:lnSpc>
                          <a:spcPct val="100000"/>
                        </a:lnSpc>
                      </a:pPr>
                      <a:r>
                        <a:rPr lang="en-US" sz="900" dirty="0"/>
                        <a:t>then 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en-US" sz="900" dirty="0"/>
                        <a:t>Deductible</a:t>
                      </a:r>
                    </a:p>
                    <a:p>
                      <a:pPr algn="ctr">
                        <a:lnSpc>
                          <a:spcPct val="100000"/>
                        </a:lnSpc>
                      </a:pPr>
                      <a:r>
                        <a:rPr lang="en-US" sz="900" dirty="0"/>
                        <a:t>then 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en-US" sz="900" dirty="0"/>
                        <a:t>$6,000</a:t>
                      </a:r>
                      <a:br>
                        <a:rPr lang="en-US" sz="900" dirty="0"/>
                      </a:br>
                      <a:r>
                        <a:rPr lang="en-US" sz="900" dirty="0"/>
                        <a:t>Individual</a:t>
                      </a:r>
                      <a:br>
                        <a:rPr lang="en-US" sz="900" dirty="0"/>
                      </a:br>
                      <a:endParaRPr lang="en-US" sz="500" dirty="0"/>
                    </a:p>
                    <a:p>
                      <a:pPr algn="ctr">
                        <a:lnSpc>
                          <a:spcPct val="100000"/>
                        </a:lnSpc>
                      </a:pPr>
                      <a:r>
                        <a:rPr lang="en-US" sz="900" dirty="0"/>
                        <a:t>$12,000</a:t>
                      </a:r>
                      <a:br>
                        <a:rPr lang="en-US" sz="900" dirty="0"/>
                      </a:br>
                      <a:r>
                        <a:rPr lang="en-US" sz="900" dirty="0"/>
                        <a:t>Family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1440" marR="0" lvl="0" indent="-91440" algn="l" defTabSz="38862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t>Preventive: 0%</a:t>
                      </a:r>
                    </a:p>
                    <a:p>
                      <a:pPr marL="91440" marR="0" lvl="0" indent="-91440" algn="l" defTabSz="38862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t>Generic: Deductible, then 0%</a:t>
                      </a:r>
                    </a:p>
                    <a:p>
                      <a:pPr marL="91440" marR="0" lvl="0" indent="-91440" algn="l" defTabSz="38862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t>Preferred Brand: Deductible, then 0% </a:t>
                      </a:r>
                    </a:p>
                    <a:p>
                      <a:pPr marL="91440" marR="0" lvl="0" indent="-91440" algn="l" defTabSz="38862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t>Non-Preferred: Deductible, then 0%</a:t>
                      </a:r>
                    </a:p>
                    <a:p>
                      <a:pPr marL="91440" marR="0" lvl="0" indent="-91440" algn="l" defTabSz="38862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t>Specialty: Deductible, then 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$12,000</a:t>
                      </a:r>
                      <a:br>
                        <a:rPr kumimoji="0" lang="en-US" sz="900" b="0" i="0" u="none" strike="noStrike" kern="1200" cap="none" spc="0" normalizeH="0" baseline="0" noProof="0" dirty="0">
                          <a:ln>
                            <a:noFill/>
                          </a:ln>
                          <a:solidFill>
                            <a:prstClr val="black"/>
                          </a:solidFill>
                          <a:effectLst/>
                          <a:uLnTx/>
                          <a:uFillTx/>
                          <a:latin typeface="+mn-lt"/>
                          <a:ea typeface="+mn-ea"/>
                          <a:cs typeface="+mn-cs"/>
                        </a:rPr>
                      </a:br>
                      <a:r>
                        <a:rPr kumimoji="0" lang="en-US" sz="900" b="0" i="0" u="none" strike="noStrike" kern="1200" cap="none" spc="0" normalizeH="0" baseline="0" noProof="0" dirty="0">
                          <a:ln>
                            <a:noFill/>
                          </a:ln>
                          <a:solidFill>
                            <a:prstClr val="black"/>
                          </a:solidFill>
                          <a:effectLst/>
                          <a:uLnTx/>
                          <a:uFillTx/>
                          <a:latin typeface="+mn-lt"/>
                          <a:ea typeface="+mn-ea"/>
                          <a:cs typeface="+mn-cs"/>
                        </a:rPr>
                        <a:t>Individual</a:t>
                      </a:r>
                      <a:br>
                        <a:rPr kumimoji="0" lang="en-US" sz="900" b="0" i="0" u="none" strike="noStrike" kern="1200" cap="none" spc="0" normalizeH="0" baseline="0" noProof="0" dirty="0">
                          <a:ln>
                            <a:noFill/>
                          </a:ln>
                          <a:solidFill>
                            <a:prstClr val="black"/>
                          </a:solidFill>
                          <a:effectLst/>
                          <a:uLnTx/>
                          <a:uFillTx/>
                          <a:latin typeface="+mn-lt"/>
                          <a:ea typeface="+mn-ea"/>
                          <a:cs typeface="+mn-cs"/>
                        </a:rPr>
                      </a:br>
                      <a:endParaRPr kumimoji="0" lang="en-US" sz="5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38862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$24,000</a:t>
                      </a:r>
                      <a:br>
                        <a:rPr kumimoji="0" lang="en-US" sz="900" b="0" i="0" u="none" strike="noStrike" kern="1200" cap="none" spc="0" normalizeH="0" baseline="0" noProof="0" dirty="0">
                          <a:ln>
                            <a:noFill/>
                          </a:ln>
                          <a:solidFill>
                            <a:prstClr val="black"/>
                          </a:solidFill>
                          <a:effectLst/>
                          <a:uLnTx/>
                          <a:uFillTx/>
                          <a:latin typeface="+mn-lt"/>
                          <a:ea typeface="+mn-ea"/>
                          <a:cs typeface="+mn-cs"/>
                        </a:rPr>
                      </a:br>
                      <a:r>
                        <a:rPr kumimoji="0" lang="en-US" sz="900" b="0" i="0" u="none" strike="noStrike" kern="1200" cap="none" spc="0" normalizeH="0" baseline="0" noProof="0" dirty="0">
                          <a:ln>
                            <a:noFill/>
                          </a:ln>
                          <a:solidFill>
                            <a:prstClr val="black"/>
                          </a:solidFill>
                          <a:effectLst/>
                          <a:uLnTx/>
                          <a:uFillTx/>
                          <a:latin typeface="+mn-lt"/>
                          <a:ea typeface="+mn-ea"/>
                          <a:cs typeface="+mn-cs"/>
                        </a:rPr>
                        <a:t>Family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 Deductible</a:t>
                      </a:r>
                      <a:br>
                        <a:rPr kumimoji="0" lang="en-US" sz="900" b="0" i="0" u="none" strike="noStrike" kern="1200" cap="none" spc="0" normalizeH="0" baseline="0" noProof="0" dirty="0">
                          <a:ln>
                            <a:noFill/>
                          </a:ln>
                          <a:solidFill>
                            <a:prstClr val="black"/>
                          </a:solidFill>
                          <a:effectLst/>
                          <a:uLnTx/>
                          <a:uFillTx/>
                          <a:latin typeface="+mn-lt"/>
                          <a:ea typeface="+mn-ea"/>
                          <a:cs typeface="+mn-cs"/>
                        </a:rPr>
                      </a:br>
                      <a:r>
                        <a:rPr kumimoji="0" lang="en-US" sz="900" b="0" i="0" u="none" strike="noStrike" kern="1200" cap="none" spc="0" normalizeH="0" baseline="0" noProof="0" dirty="0">
                          <a:ln>
                            <a:noFill/>
                          </a:ln>
                          <a:solidFill>
                            <a:prstClr val="black"/>
                          </a:solidFill>
                          <a:effectLst/>
                          <a:uLnTx/>
                          <a:uFillTx/>
                          <a:latin typeface="+mn-lt"/>
                          <a:ea typeface="+mn-ea"/>
                          <a:cs typeface="+mn-cs"/>
                        </a:rPr>
                        <a:t>then 50%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38862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$24,000</a:t>
                      </a:r>
                      <a:br>
                        <a:rPr kumimoji="0" lang="en-US" sz="900" b="0" i="0" u="none" strike="noStrike" kern="1200" cap="none" spc="0" normalizeH="0" baseline="0" noProof="0" dirty="0">
                          <a:ln>
                            <a:noFill/>
                          </a:ln>
                          <a:solidFill>
                            <a:prstClr val="black"/>
                          </a:solidFill>
                          <a:effectLst/>
                          <a:uLnTx/>
                          <a:uFillTx/>
                          <a:latin typeface="+mn-lt"/>
                          <a:ea typeface="+mn-ea"/>
                          <a:cs typeface="+mn-cs"/>
                        </a:rPr>
                      </a:br>
                      <a:r>
                        <a:rPr kumimoji="0" lang="en-US" sz="900" b="0" i="0" u="none" strike="noStrike" kern="1200" cap="none" spc="0" normalizeH="0" baseline="0" noProof="0" dirty="0">
                          <a:ln>
                            <a:noFill/>
                          </a:ln>
                          <a:solidFill>
                            <a:prstClr val="black"/>
                          </a:solidFill>
                          <a:effectLst/>
                          <a:uLnTx/>
                          <a:uFillTx/>
                          <a:latin typeface="+mn-lt"/>
                          <a:ea typeface="+mn-ea"/>
                          <a:cs typeface="+mn-cs"/>
                        </a:rPr>
                        <a:t>Individual</a:t>
                      </a:r>
                      <a:br>
                        <a:rPr kumimoji="0" lang="en-US" sz="900" b="0" i="0" u="none" strike="noStrike" kern="1200" cap="none" spc="0" normalizeH="0" baseline="0" noProof="0" dirty="0">
                          <a:ln>
                            <a:noFill/>
                          </a:ln>
                          <a:solidFill>
                            <a:prstClr val="black"/>
                          </a:solidFill>
                          <a:effectLst/>
                          <a:uLnTx/>
                          <a:uFillTx/>
                          <a:latin typeface="+mn-lt"/>
                          <a:ea typeface="+mn-ea"/>
                          <a:cs typeface="+mn-cs"/>
                        </a:rPr>
                      </a:br>
                      <a:endParaRPr kumimoji="0" lang="en-US" sz="5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38862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$24,000</a:t>
                      </a:r>
                      <a:br>
                        <a:rPr kumimoji="0" lang="en-US" sz="900" b="0" i="0" u="none" strike="noStrike" kern="1200" cap="none" spc="0" normalizeH="0" baseline="0" noProof="0" dirty="0">
                          <a:ln>
                            <a:noFill/>
                          </a:ln>
                          <a:solidFill>
                            <a:prstClr val="black"/>
                          </a:solidFill>
                          <a:effectLst/>
                          <a:uLnTx/>
                          <a:uFillTx/>
                          <a:latin typeface="+mn-lt"/>
                          <a:ea typeface="+mn-ea"/>
                          <a:cs typeface="+mn-cs"/>
                        </a:rPr>
                      </a:br>
                      <a:r>
                        <a:rPr kumimoji="0" lang="en-US" sz="900" b="0" i="0" u="none" strike="noStrike" kern="1200" cap="none" spc="0" normalizeH="0" baseline="0" noProof="0" dirty="0">
                          <a:ln>
                            <a:noFill/>
                          </a:ln>
                          <a:solidFill>
                            <a:prstClr val="black"/>
                          </a:solidFill>
                          <a:effectLst/>
                          <a:uLnTx/>
                          <a:uFillTx/>
                          <a:latin typeface="+mn-lt"/>
                          <a:ea typeface="+mn-ea"/>
                          <a:cs typeface="+mn-cs"/>
                        </a:rPr>
                        <a:t>Family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34723160"/>
                  </a:ext>
                </a:extLst>
              </a:tr>
            </a:tbl>
          </a:graphicData>
        </a:graphic>
      </p:graphicFrame>
      <p:sp>
        <p:nvSpPr>
          <p:cNvPr id="3" name="Footer Placeholder 2">
            <a:extLst>
              <a:ext uri="{FF2B5EF4-FFF2-40B4-BE49-F238E27FC236}">
                <a16:creationId xmlns:a16="http://schemas.microsoft.com/office/drawing/2014/main" id="{1AB21113-EED8-1985-4BF4-CFFB652A596E}"/>
              </a:ext>
            </a:extLst>
          </p:cNvPr>
          <p:cNvSpPr>
            <a:spLocks noGrp="1"/>
          </p:cNvSpPr>
          <p:nvPr>
            <p:ph type="ftr" sz="quarter" idx="3"/>
          </p:nvPr>
        </p:nvSpPr>
        <p:spPr/>
        <p:txBody>
          <a:bodyPr/>
          <a:lstStyle/>
          <a:p>
            <a:r>
              <a:rPr lang="en-US" sz="800"/>
              <a:t>This booklet provides only a summary of your beneﬁts. All services described within are subject to the deﬁnitions, limitations and exclusions set forth in each insurance carrier's or provider's contract.</a:t>
            </a:r>
            <a:endParaRPr lang="en-US" sz="800" dirty="0"/>
          </a:p>
        </p:txBody>
      </p:sp>
      <p:sp>
        <p:nvSpPr>
          <p:cNvPr id="5" name="Title Placeholder 6">
            <a:extLst>
              <a:ext uri="{FF2B5EF4-FFF2-40B4-BE49-F238E27FC236}">
                <a16:creationId xmlns:a16="http://schemas.microsoft.com/office/drawing/2014/main" id="{57B3AE80-9196-B29A-3061-2156377C0411}"/>
              </a:ext>
            </a:extLst>
          </p:cNvPr>
          <p:cNvSpPr txBox="1">
            <a:spLocks/>
          </p:cNvSpPr>
          <p:nvPr/>
        </p:nvSpPr>
        <p:spPr>
          <a:xfrm>
            <a:off x="513238" y="562934"/>
            <a:ext cx="6702425" cy="534987"/>
          </a:xfrm>
          <a:prstGeom prst="rect">
            <a:avLst/>
          </a:prstGeom>
        </p:spPr>
        <p:txBody>
          <a:bodyPr vert="horz" lIns="91440" tIns="45720" rIns="91440" bIns="45720" rtlCol="0" anchor="ctr">
            <a:normAutofit fontScale="92500" lnSpcReduction="20000"/>
          </a:bodyPr>
          <a:lstStyle>
            <a:lvl1pPr algn="ctr" defTabSz="388620" rtl="0" eaLnBrk="1" latinLnBrk="0" hangingPunct="1">
              <a:spcBef>
                <a:spcPct val="0"/>
              </a:spcBef>
              <a:buNone/>
              <a:defRPr sz="2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rgbClr val="001842"/>
                </a:solidFill>
                <a:latin typeface="Aptos Serif" panose="02020604070405020304" pitchFamily="18" charset="0"/>
                <a:cs typeface="Aptos Serif" panose="02020604070405020304" pitchFamily="18" charset="0"/>
              </a:rPr>
              <a:t>Medical Plan Comparison</a:t>
            </a:r>
          </a:p>
        </p:txBody>
      </p:sp>
      <p:pic>
        <p:nvPicPr>
          <p:cNvPr id="2" name="Picture 1">
            <a:extLst>
              <a:ext uri="{FF2B5EF4-FFF2-40B4-BE49-F238E27FC236}">
                <a16:creationId xmlns:a16="http://schemas.microsoft.com/office/drawing/2014/main" id="{A38A735D-2D11-0D2E-3910-4F45440632FD}"/>
              </a:ext>
            </a:extLst>
          </p:cNvPr>
          <p:cNvPicPr>
            <a:picLocks noChangeAspect="1"/>
          </p:cNvPicPr>
          <p:nvPr/>
        </p:nvPicPr>
        <p:blipFill>
          <a:blip r:embed="rId2"/>
          <a:stretch>
            <a:fillRect/>
          </a:stretch>
        </p:blipFill>
        <p:spPr>
          <a:xfrm>
            <a:off x="2999117" y="1114170"/>
            <a:ext cx="1774166" cy="362595"/>
          </a:xfrm>
          <a:prstGeom prst="rect">
            <a:avLst/>
          </a:prstGeom>
        </p:spPr>
      </p:pic>
    </p:spTree>
    <p:extLst>
      <p:ext uri="{BB962C8B-B14F-4D97-AF65-F5344CB8AC3E}">
        <p14:creationId xmlns:p14="http://schemas.microsoft.com/office/powerpoint/2010/main" val="3073797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FB6CBACD-52B7-B581-2F5B-C88E66259ECE}"/>
              </a:ext>
            </a:extLst>
          </p:cNvPr>
          <p:cNvGraphicFramePr>
            <a:graphicFrameLocks noGrp="1"/>
          </p:cNvGraphicFramePr>
          <p:nvPr>
            <p:extLst>
              <p:ext uri="{D42A27DB-BD31-4B8C-83A1-F6EECF244321}">
                <p14:modId xmlns:p14="http://schemas.microsoft.com/office/powerpoint/2010/main" val="145193754"/>
              </p:ext>
            </p:extLst>
          </p:nvPr>
        </p:nvGraphicFramePr>
        <p:xfrm>
          <a:off x="2082159" y="2719764"/>
          <a:ext cx="3564580" cy="1555807"/>
        </p:xfrm>
        <a:graphic>
          <a:graphicData uri="http://schemas.openxmlformats.org/drawingml/2006/table">
            <a:tbl>
              <a:tblPr firstRow="1" bandRow="1">
                <a:tableStyleId>{F5AB1C69-6EDB-4FF4-983F-18BD219EF322}</a:tableStyleId>
              </a:tblPr>
              <a:tblGrid>
                <a:gridCol w="1321057">
                  <a:extLst>
                    <a:ext uri="{9D8B030D-6E8A-4147-A177-3AD203B41FA5}">
                      <a16:colId xmlns:a16="http://schemas.microsoft.com/office/drawing/2014/main" val="1040474653"/>
                    </a:ext>
                  </a:extLst>
                </a:gridCol>
                <a:gridCol w="1009296">
                  <a:extLst>
                    <a:ext uri="{9D8B030D-6E8A-4147-A177-3AD203B41FA5}">
                      <a16:colId xmlns:a16="http://schemas.microsoft.com/office/drawing/2014/main" val="3350147684"/>
                    </a:ext>
                  </a:extLst>
                </a:gridCol>
                <a:gridCol w="1234227">
                  <a:extLst>
                    <a:ext uri="{9D8B030D-6E8A-4147-A177-3AD203B41FA5}">
                      <a16:colId xmlns:a16="http://schemas.microsoft.com/office/drawing/2014/main" val="2654975028"/>
                    </a:ext>
                  </a:extLst>
                </a:gridCol>
              </a:tblGrid>
              <a:tr h="275647">
                <a:tc gridSpan="3">
                  <a:txBody>
                    <a:bodyPr/>
                    <a:lstStyle/>
                    <a:p>
                      <a:pPr marL="0" algn="ctr" defTabSz="388620" rtl="0" eaLnBrk="1" latinLnBrk="0" hangingPunct="1">
                        <a:lnSpc>
                          <a:spcPct val="100000"/>
                        </a:lnSpc>
                      </a:pPr>
                      <a:r>
                        <a:rPr lang="en-US" sz="1000" b="1" i="0" kern="1200" dirty="0">
                          <a:solidFill>
                            <a:schemeClr val="bg1"/>
                          </a:solidFill>
                          <a:latin typeface="+mn-lt"/>
                          <a:ea typeface="+mn-ea"/>
                          <a:cs typeface="+mn-cs"/>
                        </a:rPr>
                        <a:t>HP6000CP25B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1842"/>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pPr marL="0" algn="ctr" defTabSz="388620" rtl="0" eaLnBrk="1" latinLnBrk="0" hangingPunct="1">
                        <a:lnSpc>
                          <a:spcPct val="100000"/>
                        </a:lnSpc>
                      </a:pPr>
                      <a:endParaRPr lang="en-US" sz="1000" b="1" i="0" kern="1200" dirty="0">
                        <a:solidFill>
                          <a:schemeClr val="bg1"/>
                        </a:solidFill>
                        <a:latin typeface="+mn-lt"/>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1842"/>
                    </a:solidFill>
                  </a:tcPr>
                </a:tc>
                <a:extLst>
                  <a:ext uri="{0D108BD9-81ED-4DB2-BD59-A6C34878D82A}">
                    <a16:rowId xmlns:a16="http://schemas.microsoft.com/office/drawing/2014/main" val="142598945"/>
                  </a:ext>
                </a:extLst>
              </a:tr>
              <a:tr h="316880">
                <a:tc>
                  <a:txBody>
                    <a:bodyPr/>
                    <a:lstStyle/>
                    <a:p>
                      <a:pPr algn="ctr"/>
                      <a:r>
                        <a:rPr lang="en-US" sz="900" b="1" dirty="0"/>
                        <a:t>Coverage Type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388620" rtl="0" eaLnBrk="1" latinLnBrk="0" hangingPunct="1"/>
                      <a:r>
                        <a:rPr lang="en-US" sz="900" b="1" kern="1200" dirty="0" err="1">
                          <a:solidFill>
                            <a:schemeClr val="dk1"/>
                          </a:solidFill>
                          <a:latin typeface="+mn-lt"/>
                          <a:ea typeface="+mn-ea"/>
                          <a:cs typeface="+mn-cs"/>
                        </a:rPr>
                        <a:t>SYAND</a:t>
                      </a:r>
                      <a:endParaRPr lang="en-US" sz="900" b="1" kern="1200" dirty="0">
                        <a:solidFill>
                          <a:schemeClr val="dk1"/>
                        </a:solidFill>
                        <a:latin typeface="+mn-lt"/>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388620" rtl="0" eaLnBrk="1" latinLnBrk="0" hangingPunct="1"/>
                      <a:r>
                        <a:rPr lang="en-US" sz="900" b="1" kern="1200" dirty="0">
                          <a:solidFill>
                            <a:schemeClr val="dk1"/>
                          </a:solidFill>
                          <a:latin typeface="+mn-lt"/>
                          <a:ea typeface="+mn-ea"/>
                          <a:cs typeface="+mn-cs"/>
                        </a:rPr>
                        <a:t>Employee Cost Per Pay Period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2319199"/>
                  </a:ext>
                </a:extLst>
              </a:tr>
              <a:tr h="221918">
                <a:tc>
                  <a:txBody>
                    <a:bodyPr/>
                    <a:lstStyle/>
                    <a:p>
                      <a:pPr algn="ctr"/>
                      <a:r>
                        <a:rPr lang="en-US" sz="900" b="1" kern="1200" dirty="0">
                          <a:solidFill>
                            <a:schemeClr val="dk1"/>
                          </a:solidFill>
                          <a:latin typeface="+mn-lt"/>
                          <a:ea typeface="+mn-ea"/>
                          <a:cs typeface="+mn-cs"/>
                        </a:rPr>
                        <a:t>Employee Only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dirty="0"/>
                        <a:t>$85.27</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dirty="0"/>
                        <a:t>$85.27</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0533395"/>
                  </a:ext>
                </a:extLst>
              </a:tr>
              <a:tr h="220777">
                <a:tc>
                  <a:txBody>
                    <a:bodyPr/>
                    <a:lstStyle/>
                    <a:p>
                      <a:pPr algn="ctr"/>
                      <a:r>
                        <a:rPr lang="en-US" sz="900" b="1" kern="1200" dirty="0">
                          <a:solidFill>
                            <a:schemeClr val="dk1"/>
                          </a:solidFill>
                          <a:latin typeface="+mn-lt"/>
                          <a:ea typeface="+mn-ea"/>
                          <a:cs typeface="+mn-cs"/>
                        </a:rPr>
                        <a:t>Employee + Spouse</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dirty="0"/>
                        <a:t>$201.05</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dirty="0"/>
                        <a:t>$201.65</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3838917"/>
                  </a:ext>
                </a:extLst>
              </a:tr>
              <a:tr h="221918">
                <a:tc>
                  <a:txBody>
                    <a:bodyPr/>
                    <a:lstStyle/>
                    <a:p>
                      <a:pPr algn="ctr"/>
                      <a:r>
                        <a:rPr lang="en-US" sz="900" b="1" kern="1200" dirty="0">
                          <a:solidFill>
                            <a:schemeClr val="dk1"/>
                          </a:solidFill>
                          <a:latin typeface="+mn-lt"/>
                          <a:ea typeface="+mn-ea"/>
                          <a:cs typeface="+mn-cs"/>
                        </a:rPr>
                        <a:t>Employee + Child(ren)</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dirty="0"/>
                        <a:t>$161.68</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dirty="0"/>
                        <a:t>$161.68</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866627"/>
                  </a:ext>
                </a:extLst>
              </a:tr>
              <a:tr h="221918">
                <a:tc>
                  <a:txBody>
                    <a:bodyPr/>
                    <a:lstStyle/>
                    <a:p>
                      <a:pPr algn="ctr"/>
                      <a:r>
                        <a:rPr lang="en-US" sz="900" b="1" kern="1200" dirty="0">
                          <a:solidFill>
                            <a:schemeClr val="dk1"/>
                          </a:solidFill>
                          <a:latin typeface="+mn-lt"/>
                          <a:ea typeface="+mn-ea"/>
                          <a:cs typeface="+mn-cs"/>
                        </a:rPr>
                        <a:t>Family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dirty="0"/>
                        <a:t>$272.83</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dirty="0"/>
                        <a:t>$272.83</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1025473"/>
                  </a:ext>
                </a:extLst>
              </a:tr>
            </a:tbl>
          </a:graphicData>
        </a:graphic>
      </p:graphicFrame>
      <p:graphicFrame>
        <p:nvGraphicFramePr>
          <p:cNvPr id="7" name="Table 6">
            <a:extLst>
              <a:ext uri="{FF2B5EF4-FFF2-40B4-BE49-F238E27FC236}">
                <a16:creationId xmlns:a16="http://schemas.microsoft.com/office/drawing/2014/main" id="{C054FEB0-459B-B075-1580-FF1A613FF62A}"/>
              </a:ext>
            </a:extLst>
          </p:cNvPr>
          <p:cNvGraphicFramePr>
            <a:graphicFrameLocks noGrp="1"/>
          </p:cNvGraphicFramePr>
          <p:nvPr>
            <p:extLst>
              <p:ext uri="{D42A27DB-BD31-4B8C-83A1-F6EECF244321}">
                <p14:modId xmlns:p14="http://schemas.microsoft.com/office/powerpoint/2010/main" val="1186865813"/>
              </p:ext>
            </p:extLst>
          </p:nvPr>
        </p:nvGraphicFramePr>
        <p:xfrm>
          <a:off x="2150250" y="5073279"/>
          <a:ext cx="3564581" cy="1584357"/>
        </p:xfrm>
        <a:graphic>
          <a:graphicData uri="http://schemas.openxmlformats.org/drawingml/2006/table">
            <a:tbl>
              <a:tblPr firstRow="1" bandRow="1">
                <a:tableStyleId>{F5AB1C69-6EDB-4FF4-983F-18BD219EF322}</a:tableStyleId>
              </a:tblPr>
              <a:tblGrid>
                <a:gridCol w="1324047">
                  <a:extLst>
                    <a:ext uri="{9D8B030D-6E8A-4147-A177-3AD203B41FA5}">
                      <a16:colId xmlns:a16="http://schemas.microsoft.com/office/drawing/2014/main" val="1040474653"/>
                    </a:ext>
                  </a:extLst>
                </a:gridCol>
                <a:gridCol w="995674">
                  <a:extLst>
                    <a:ext uri="{9D8B030D-6E8A-4147-A177-3AD203B41FA5}">
                      <a16:colId xmlns:a16="http://schemas.microsoft.com/office/drawing/2014/main" val="3350147684"/>
                    </a:ext>
                  </a:extLst>
                </a:gridCol>
                <a:gridCol w="1244860">
                  <a:extLst>
                    <a:ext uri="{9D8B030D-6E8A-4147-A177-3AD203B41FA5}">
                      <a16:colId xmlns:a16="http://schemas.microsoft.com/office/drawing/2014/main" val="3845768723"/>
                    </a:ext>
                  </a:extLst>
                </a:gridCol>
              </a:tblGrid>
              <a:tr h="280357">
                <a:tc gridSpan="3">
                  <a:txBody>
                    <a:bodyPr/>
                    <a:lstStyle/>
                    <a:p>
                      <a:pPr algn="ctr">
                        <a:lnSpc>
                          <a:spcPct val="100000"/>
                        </a:lnSpc>
                      </a:pPr>
                      <a:r>
                        <a:rPr lang="en-US" sz="1000" b="1" i="0" dirty="0">
                          <a:solidFill>
                            <a:schemeClr val="bg1"/>
                          </a:solidFill>
                        </a:rPr>
                        <a:t>HP3300CP25B</a:t>
                      </a:r>
                      <a:endParaRPr lang="en-US" sz="1050" b="1" i="0" dirty="0">
                        <a:solidFill>
                          <a:schemeClr val="bg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31675"/>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pPr algn="ctr">
                        <a:lnSpc>
                          <a:spcPct val="100000"/>
                        </a:lnSpc>
                      </a:pPr>
                      <a:endParaRPr lang="en-US" sz="1050" b="1" i="0" dirty="0">
                        <a:solidFill>
                          <a:schemeClr val="bg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31675"/>
                    </a:solidFill>
                  </a:tcPr>
                </a:tc>
                <a:extLst>
                  <a:ext uri="{0D108BD9-81ED-4DB2-BD59-A6C34878D82A}">
                    <a16:rowId xmlns:a16="http://schemas.microsoft.com/office/drawing/2014/main" val="142598945"/>
                  </a:ext>
                </a:extLst>
              </a:tr>
              <a:tr h="315077">
                <a:tc>
                  <a:txBody>
                    <a:bodyPr/>
                    <a:lstStyle/>
                    <a:p>
                      <a:pPr algn="ctr"/>
                      <a:r>
                        <a:rPr lang="en-US" sz="900" b="1" dirty="0"/>
                        <a:t>Coverage Type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err="1"/>
                        <a:t>SYAND</a:t>
                      </a:r>
                      <a:endParaRPr lang="en-US" sz="900" b="1"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388620" rtl="0" eaLnBrk="1" latinLnBrk="0" hangingPunct="1"/>
                      <a:r>
                        <a:rPr lang="en-US" sz="900" b="1" kern="1200" dirty="0">
                          <a:solidFill>
                            <a:schemeClr val="dk1"/>
                          </a:solidFill>
                          <a:latin typeface="+mn-lt"/>
                          <a:ea typeface="+mn-ea"/>
                          <a:cs typeface="+mn-cs"/>
                        </a:rPr>
                        <a:t>Employee Cost Per Pay Period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2319199"/>
                  </a:ext>
                </a:extLst>
              </a:tr>
              <a:tr h="234862">
                <a:tc>
                  <a:txBody>
                    <a:bodyPr/>
                    <a:lstStyle/>
                    <a:p>
                      <a:pPr algn="ctr"/>
                      <a:r>
                        <a:rPr lang="en-US" sz="900" b="1" kern="1200" dirty="0">
                          <a:solidFill>
                            <a:schemeClr val="dk1"/>
                          </a:solidFill>
                          <a:latin typeface="+mn-lt"/>
                          <a:ea typeface="+mn-ea"/>
                          <a:cs typeface="+mn-cs"/>
                        </a:rPr>
                        <a:t>Employee Only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a:t>$116.05</a:t>
                      </a:r>
                      <a:endParaRPr lang="en-US" sz="900" b="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dirty="0"/>
                        <a:t>$116.05</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0533395"/>
                  </a:ext>
                </a:extLst>
              </a:tr>
              <a:tr h="233654">
                <a:tc>
                  <a:txBody>
                    <a:bodyPr/>
                    <a:lstStyle/>
                    <a:p>
                      <a:pPr algn="ctr"/>
                      <a:r>
                        <a:rPr lang="en-US" sz="900" b="1" kern="1200" dirty="0">
                          <a:solidFill>
                            <a:schemeClr val="dk1"/>
                          </a:solidFill>
                          <a:latin typeface="+mn-lt"/>
                          <a:ea typeface="+mn-ea"/>
                          <a:cs typeface="+mn-cs"/>
                        </a:rPr>
                        <a:t>Employee + Spouse</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dirty="0"/>
                        <a:t>$277.99</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dirty="0"/>
                        <a:t>$277.99</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3838917"/>
                  </a:ext>
                </a:extLst>
              </a:tr>
              <a:tr h="234862">
                <a:tc>
                  <a:txBody>
                    <a:bodyPr/>
                    <a:lstStyle/>
                    <a:p>
                      <a:pPr algn="ctr"/>
                      <a:r>
                        <a:rPr lang="en-US" sz="900" b="1" kern="1200" dirty="0">
                          <a:solidFill>
                            <a:schemeClr val="dk1"/>
                          </a:solidFill>
                          <a:latin typeface="+mn-lt"/>
                          <a:ea typeface="+mn-ea"/>
                          <a:cs typeface="+mn-cs"/>
                        </a:rPr>
                        <a:t>Employee + Child(ren)</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dirty="0"/>
                        <a:t>$222.93</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dirty="0"/>
                        <a:t>$222.93</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866627"/>
                  </a:ext>
                </a:extLst>
              </a:tr>
              <a:tr h="234862">
                <a:tc>
                  <a:txBody>
                    <a:bodyPr/>
                    <a:lstStyle/>
                    <a:p>
                      <a:pPr algn="ctr"/>
                      <a:r>
                        <a:rPr lang="en-US" sz="900" b="1" kern="1200" dirty="0">
                          <a:solidFill>
                            <a:schemeClr val="dk1"/>
                          </a:solidFill>
                          <a:latin typeface="+mn-lt"/>
                          <a:ea typeface="+mn-ea"/>
                          <a:cs typeface="+mn-cs"/>
                        </a:rPr>
                        <a:t>Family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dirty="0"/>
                        <a:t>$378.40</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dirty="0"/>
                        <a:t>$378.40</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1025473"/>
                  </a:ext>
                </a:extLst>
              </a:tr>
            </a:tbl>
          </a:graphicData>
        </a:graphic>
      </p:graphicFrame>
      <p:sp>
        <p:nvSpPr>
          <p:cNvPr id="3" name="Footer Placeholder 2">
            <a:extLst>
              <a:ext uri="{FF2B5EF4-FFF2-40B4-BE49-F238E27FC236}">
                <a16:creationId xmlns:a16="http://schemas.microsoft.com/office/drawing/2014/main" id="{692EC371-BA86-0466-79E8-571D737BD7AD}"/>
              </a:ext>
            </a:extLst>
          </p:cNvPr>
          <p:cNvSpPr>
            <a:spLocks noGrp="1"/>
          </p:cNvSpPr>
          <p:nvPr>
            <p:ph type="ftr" sz="quarter" idx="3"/>
          </p:nvPr>
        </p:nvSpPr>
        <p:spPr/>
        <p:txBody>
          <a:bodyPr/>
          <a:lstStyle/>
          <a:p>
            <a:r>
              <a:rPr lang="en-US" sz="800" dirty="0"/>
              <a:t>This booklet provides only a summary of your beneﬁts. All services described within are subject to the deﬁnitions, limitations and exclusions set forth in each insurance carrier's or provider's contract.</a:t>
            </a:r>
          </a:p>
        </p:txBody>
      </p:sp>
      <p:sp>
        <p:nvSpPr>
          <p:cNvPr id="5" name="Title Placeholder 6">
            <a:extLst>
              <a:ext uri="{FF2B5EF4-FFF2-40B4-BE49-F238E27FC236}">
                <a16:creationId xmlns:a16="http://schemas.microsoft.com/office/drawing/2014/main" id="{948CD50C-29C5-2796-8BE5-A61033286AD9}"/>
              </a:ext>
            </a:extLst>
          </p:cNvPr>
          <p:cNvSpPr txBox="1">
            <a:spLocks/>
          </p:cNvSpPr>
          <p:nvPr/>
        </p:nvSpPr>
        <p:spPr>
          <a:xfrm>
            <a:off x="513238" y="562934"/>
            <a:ext cx="6702425" cy="534987"/>
          </a:xfrm>
          <a:prstGeom prst="rect">
            <a:avLst/>
          </a:prstGeom>
        </p:spPr>
        <p:txBody>
          <a:bodyPr vert="horz" lIns="91440" tIns="45720" rIns="91440" bIns="45720" rtlCol="0" anchor="ctr">
            <a:normAutofit fontScale="92500" lnSpcReduction="20000"/>
          </a:bodyPr>
          <a:lstStyle>
            <a:lvl1pPr algn="ctr" defTabSz="388620" rtl="0" eaLnBrk="1" latinLnBrk="0" hangingPunct="1">
              <a:spcBef>
                <a:spcPct val="0"/>
              </a:spcBef>
              <a:buNone/>
              <a:defRPr sz="2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rgbClr val="001842"/>
                </a:solidFill>
                <a:latin typeface="Aptos Serif" panose="02020604070405020304" pitchFamily="18" charset="0"/>
                <a:cs typeface="Aptos Serif" panose="02020604070405020304" pitchFamily="18" charset="0"/>
              </a:rPr>
              <a:t>Employee Medical Rates</a:t>
            </a:r>
          </a:p>
        </p:txBody>
      </p:sp>
      <p:sp>
        <p:nvSpPr>
          <p:cNvPr id="9" name="Content Placeholder 2">
            <a:extLst>
              <a:ext uri="{FF2B5EF4-FFF2-40B4-BE49-F238E27FC236}">
                <a16:creationId xmlns:a16="http://schemas.microsoft.com/office/drawing/2014/main" id="{C312715F-2F50-8DE8-16A7-D321B232E332}"/>
              </a:ext>
            </a:extLst>
          </p:cNvPr>
          <p:cNvSpPr txBox="1">
            <a:spLocks/>
          </p:cNvSpPr>
          <p:nvPr/>
        </p:nvSpPr>
        <p:spPr>
          <a:xfrm>
            <a:off x="2082159" y="2465152"/>
            <a:ext cx="3564583" cy="205376"/>
          </a:xfrm>
          <a:prstGeom prst="rect">
            <a:avLst/>
          </a:prstGeom>
        </p:spPr>
        <p:txBody>
          <a:bodyPr vert="horz" lIns="91440" tIns="45720" rIns="91440" bIns="45720" rtlCol="0">
            <a:noAutofit/>
          </a:bodyPr>
          <a:lstStyle>
            <a:lvl1pPr marL="291465" indent="-291465" algn="l" defTabSz="388620" rtl="0" eaLnBrk="1" latinLnBrk="0" hangingPunct="1">
              <a:spcBef>
                <a:spcPts val="850"/>
              </a:spcBef>
              <a:spcAft>
                <a:spcPts val="0"/>
              </a:spcAft>
              <a:buClr>
                <a:srgbClr val="031675"/>
              </a:buClr>
              <a:buSzPct val="80000"/>
              <a:buFont typeface="Wingdings 3" charset="2"/>
              <a:buChar char=""/>
              <a:defRPr sz="1200" kern="1200">
                <a:solidFill>
                  <a:schemeClr val="tx1"/>
                </a:solidFill>
                <a:latin typeface="+mn-lt"/>
                <a:ea typeface="+mn-ea"/>
                <a:cs typeface="+mn-cs"/>
              </a:defRPr>
            </a:lvl1pPr>
            <a:lvl2pPr marL="631508" indent="-242888" algn="l" defTabSz="388620" rtl="0" eaLnBrk="1" latinLnBrk="0" hangingPunct="1">
              <a:spcBef>
                <a:spcPts val="850"/>
              </a:spcBef>
              <a:spcAft>
                <a:spcPts val="0"/>
              </a:spcAft>
              <a:buClr>
                <a:srgbClr val="031675"/>
              </a:buClr>
              <a:buSzPct val="80000"/>
              <a:buFont typeface="Wingdings 3" charset="2"/>
              <a:buChar char=""/>
              <a:defRPr sz="1100" kern="1200">
                <a:solidFill>
                  <a:schemeClr val="tx1"/>
                </a:solidFill>
                <a:latin typeface="+mn-lt"/>
                <a:ea typeface="+mn-ea"/>
                <a:cs typeface="+mn-cs"/>
              </a:defRPr>
            </a:lvl2pPr>
            <a:lvl3pPr marL="971550" indent="-194310" algn="l" defTabSz="388620" rtl="0" eaLnBrk="1" latinLnBrk="0" hangingPunct="1">
              <a:spcBef>
                <a:spcPts val="850"/>
              </a:spcBef>
              <a:spcAft>
                <a:spcPts val="0"/>
              </a:spcAft>
              <a:buClr>
                <a:srgbClr val="031675"/>
              </a:buClr>
              <a:buSzPct val="80000"/>
              <a:buFont typeface="Wingdings 3" charset="2"/>
              <a:buChar char=""/>
              <a:defRPr sz="1050" kern="1200">
                <a:solidFill>
                  <a:schemeClr val="tx1"/>
                </a:solidFill>
                <a:latin typeface="+mn-lt"/>
                <a:ea typeface="+mn-ea"/>
                <a:cs typeface="+mn-cs"/>
              </a:defRPr>
            </a:lvl3pPr>
            <a:lvl4pPr marL="1360170" indent="-194310" algn="l" defTabSz="388620" rtl="0" eaLnBrk="1" latinLnBrk="0" hangingPunct="1">
              <a:spcBef>
                <a:spcPts val="850"/>
              </a:spcBef>
              <a:spcAft>
                <a:spcPts val="0"/>
              </a:spcAft>
              <a:buClr>
                <a:srgbClr val="031675"/>
              </a:buClr>
              <a:buSzPct val="80000"/>
              <a:buFont typeface="Wingdings 3" charset="2"/>
              <a:buChar char=""/>
              <a:defRPr sz="900" kern="1200">
                <a:solidFill>
                  <a:schemeClr val="tx1"/>
                </a:solidFill>
                <a:latin typeface="+mn-lt"/>
                <a:ea typeface="+mn-ea"/>
                <a:cs typeface="+mn-cs"/>
              </a:defRPr>
            </a:lvl4pPr>
            <a:lvl5pPr marL="1748790" indent="-194310" algn="l" defTabSz="388620" rtl="0" eaLnBrk="1" latinLnBrk="0" hangingPunct="1">
              <a:spcBef>
                <a:spcPts val="850"/>
              </a:spcBef>
              <a:spcAft>
                <a:spcPts val="0"/>
              </a:spcAft>
              <a:buClr>
                <a:srgbClr val="031675"/>
              </a:buClr>
              <a:buSzPct val="80000"/>
              <a:buFont typeface="Wingdings 3" charset="2"/>
              <a:buChar char=""/>
              <a:defRPr sz="900" kern="1200">
                <a:solidFill>
                  <a:schemeClr val="tx1"/>
                </a:solidFill>
                <a:latin typeface="+mn-lt"/>
                <a:ea typeface="+mn-ea"/>
                <a:cs typeface="+mn-cs"/>
              </a:defRPr>
            </a:lvl5pPr>
            <a:lvl6pPr marL="213741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6pPr>
            <a:lvl7pPr marL="252603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7pPr>
            <a:lvl8pPr marL="291465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8pPr>
            <a:lvl9pPr marL="330327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9pPr>
          </a:lstStyle>
          <a:p>
            <a:pPr marL="0" indent="0" algn="ctr">
              <a:spcBef>
                <a:spcPts val="0"/>
              </a:spcBef>
              <a:buFont typeface="Wingdings 3" charset="2"/>
              <a:buNone/>
            </a:pPr>
            <a:r>
              <a:rPr lang="en-US" sz="1100" b="1" dirty="0">
                <a:solidFill>
                  <a:srgbClr val="008250"/>
                </a:solidFill>
              </a:rPr>
              <a:t>Medical Rates Per Pay Period	</a:t>
            </a:r>
          </a:p>
        </p:txBody>
      </p:sp>
      <p:pic>
        <p:nvPicPr>
          <p:cNvPr id="13" name="Picture 12">
            <a:extLst>
              <a:ext uri="{FF2B5EF4-FFF2-40B4-BE49-F238E27FC236}">
                <a16:creationId xmlns:a16="http://schemas.microsoft.com/office/drawing/2014/main" id="{F634FB5C-ECEC-453D-2DC3-64F005390FBF}"/>
              </a:ext>
            </a:extLst>
          </p:cNvPr>
          <p:cNvPicPr>
            <a:picLocks noChangeAspect="1"/>
          </p:cNvPicPr>
          <p:nvPr/>
        </p:nvPicPr>
        <p:blipFill>
          <a:blip r:embed="rId2"/>
          <a:stretch>
            <a:fillRect/>
          </a:stretch>
        </p:blipFill>
        <p:spPr>
          <a:xfrm>
            <a:off x="2977367" y="1285633"/>
            <a:ext cx="1774166" cy="362595"/>
          </a:xfrm>
          <a:prstGeom prst="rect">
            <a:avLst/>
          </a:prstGeom>
        </p:spPr>
      </p:pic>
      <p:sp>
        <p:nvSpPr>
          <p:cNvPr id="15" name="TextBox 14">
            <a:extLst>
              <a:ext uri="{FF2B5EF4-FFF2-40B4-BE49-F238E27FC236}">
                <a16:creationId xmlns:a16="http://schemas.microsoft.com/office/drawing/2014/main" id="{43598EE3-9968-43B1-D9EF-E84CB4DAA728}"/>
              </a:ext>
            </a:extLst>
          </p:cNvPr>
          <p:cNvSpPr txBox="1"/>
          <p:nvPr/>
        </p:nvSpPr>
        <p:spPr>
          <a:xfrm>
            <a:off x="2082159" y="2200739"/>
            <a:ext cx="3564583" cy="307777"/>
          </a:xfrm>
          <a:prstGeom prst="rect">
            <a:avLst/>
          </a:prstGeom>
          <a:noFill/>
        </p:spPr>
        <p:txBody>
          <a:bodyPr wrap="square">
            <a:spAutoFit/>
          </a:bodyPr>
          <a:lstStyle/>
          <a:p>
            <a:pPr marL="0" indent="0" algn="ctr">
              <a:spcBef>
                <a:spcPts val="0"/>
              </a:spcBef>
              <a:buNone/>
            </a:pPr>
            <a:r>
              <a:rPr lang="en-US" sz="1400" b="1" dirty="0">
                <a:solidFill>
                  <a:srgbClr val="001842"/>
                </a:solidFill>
              </a:rPr>
              <a:t>$6,000 Deductible HSA Plan </a:t>
            </a:r>
          </a:p>
        </p:txBody>
      </p:sp>
      <p:sp>
        <p:nvSpPr>
          <p:cNvPr id="16" name="TextBox 15">
            <a:extLst>
              <a:ext uri="{FF2B5EF4-FFF2-40B4-BE49-F238E27FC236}">
                <a16:creationId xmlns:a16="http://schemas.microsoft.com/office/drawing/2014/main" id="{4BF7561F-3690-4EF2-8FF0-26F88F46F161}"/>
              </a:ext>
            </a:extLst>
          </p:cNvPr>
          <p:cNvSpPr txBox="1"/>
          <p:nvPr/>
        </p:nvSpPr>
        <p:spPr>
          <a:xfrm>
            <a:off x="2082159" y="4553419"/>
            <a:ext cx="3564583" cy="307777"/>
          </a:xfrm>
          <a:prstGeom prst="rect">
            <a:avLst/>
          </a:prstGeom>
          <a:noFill/>
        </p:spPr>
        <p:txBody>
          <a:bodyPr wrap="square">
            <a:spAutoFit/>
          </a:bodyPr>
          <a:lstStyle/>
          <a:p>
            <a:pPr marL="0" indent="0" algn="ctr">
              <a:spcBef>
                <a:spcPts val="0"/>
              </a:spcBef>
              <a:buNone/>
            </a:pPr>
            <a:r>
              <a:rPr lang="en-US" sz="1400" b="1" dirty="0">
                <a:solidFill>
                  <a:srgbClr val="001842"/>
                </a:solidFill>
              </a:rPr>
              <a:t>$3,300 Deductible HSA Plan </a:t>
            </a:r>
          </a:p>
        </p:txBody>
      </p:sp>
      <p:sp>
        <p:nvSpPr>
          <p:cNvPr id="2" name="Content Placeholder 2">
            <a:extLst>
              <a:ext uri="{FF2B5EF4-FFF2-40B4-BE49-F238E27FC236}">
                <a16:creationId xmlns:a16="http://schemas.microsoft.com/office/drawing/2014/main" id="{D98A7399-07B5-68C9-8335-ED7222140191}"/>
              </a:ext>
            </a:extLst>
          </p:cNvPr>
          <p:cNvSpPr txBox="1">
            <a:spLocks/>
          </p:cNvSpPr>
          <p:nvPr/>
        </p:nvSpPr>
        <p:spPr>
          <a:xfrm>
            <a:off x="2082159" y="4829297"/>
            <a:ext cx="3564584" cy="199903"/>
          </a:xfrm>
          <a:prstGeom prst="rect">
            <a:avLst/>
          </a:prstGeom>
        </p:spPr>
        <p:txBody>
          <a:bodyPr vert="horz" lIns="91440" tIns="45720" rIns="91440" bIns="45720" rtlCol="0">
            <a:noAutofit/>
          </a:bodyPr>
          <a:lstStyle>
            <a:lvl1pPr marL="291465" indent="-291465" algn="l" defTabSz="388620" rtl="0" eaLnBrk="1" latinLnBrk="0" hangingPunct="1">
              <a:spcBef>
                <a:spcPts val="850"/>
              </a:spcBef>
              <a:spcAft>
                <a:spcPts val="0"/>
              </a:spcAft>
              <a:buClr>
                <a:srgbClr val="031675"/>
              </a:buClr>
              <a:buSzPct val="80000"/>
              <a:buFont typeface="Wingdings 3" charset="2"/>
              <a:buChar char=""/>
              <a:defRPr sz="1200" kern="1200">
                <a:solidFill>
                  <a:schemeClr val="tx1"/>
                </a:solidFill>
                <a:latin typeface="+mn-lt"/>
                <a:ea typeface="+mn-ea"/>
                <a:cs typeface="+mn-cs"/>
              </a:defRPr>
            </a:lvl1pPr>
            <a:lvl2pPr marL="631508" indent="-242888" algn="l" defTabSz="388620" rtl="0" eaLnBrk="1" latinLnBrk="0" hangingPunct="1">
              <a:spcBef>
                <a:spcPts val="850"/>
              </a:spcBef>
              <a:spcAft>
                <a:spcPts val="0"/>
              </a:spcAft>
              <a:buClr>
                <a:srgbClr val="031675"/>
              </a:buClr>
              <a:buSzPct val="80000"/>
              <a:buFont typeface="Wingdings 3" charset="2"/>
              <a:buChar char=""/>
              <a:defRPr sz="1100" kern="1200">
                <a:solidFill>
                  <a:schemeClr val="tx1"/>
                </a:solidFill>
                <a:latin typeface="+mn-lt"/>
                <a:ea typeface="+mn-ea"/>
                <a:cs typeface="+mn-cs"/>
              </a:defRPr>
            </a:lvl2pPr>
            <a:lvl3pPr marL="971550" indent="-194310" algn="l" defTabSz="388620" rtl="0" eaLnBrk="1" latinLnBrk="0" hangingPunct="1">
              <a:spcBef>
                <a:spcPts val="850"/>
              </a:spcBef>
              <a:spcAft>
                <a:spcPts val="0"/>
              </a:spcAft>
              <a:buClr>
                <a:srgbClr val="031675"/>
              </a:buClr>
              <a:buSzPct val="80000"/>
              <a:buFont typeface="Wingdings 3" charset="2"/>
              <a:buChar char=""/>
              <a:defRPr sz="1050" kern="1200">
                <a:solidFill>
                  <a:schemeClr val="tx1"/>
                </a:solidFill>
                <a:latin typeface="+mn-lt"/>
                <a:ea typeface="+mn-ea"/>
                <a:cs typeface="+mn-cs"/>
              </a:defRPr>
            </a:lvl3pPr>
            <a:lvl4pPr marL="1360170" indent="-194310" algn="l" defTabSz="388620" rtl="0" eaLnBrk="1" latinLnBrk="0" hangingPunct="1">
              <a:spcBef>
                <a:spcPts val="850"/>
              </a:spcBef>
              <a:spcAft>
                <a:spcPts val="0"/>
              </a:spcAft>
              <a:buClr>
                <a:srgbClr val="031675"/>
              </a:buClr>
              <a:buSzPct val="80000"/>
              <a:buFont typeface="Wingdings 3" charset="2"/>
              <a:buChar char=""/>
              <a:defRPr sz="900" kern="1200">
                <a:solidFill>
                  <a:schemeClr val="tx1"/>
                </a:solidFill>
                <a:latin typeface="+mn-lt"/>
                <a:ea typeface="+mn-ea"/>
                <a:cs typeface="+mn-cs"/>
              </a:defRPr>
            </a:lvl4pPr>
            <a:lvl5pPr marL="1748790" indent="-194310" algn="l" defTabSz="388620" rtl="0" eaLnBrk="1" latinLnBrk="0" hangingPunct="1">
              <a:spcBef>
                <a:spcPts val="850"/>
              </a:spcBef>
              <a:spcAft>
                <a:spcPts val="0"/>
              </a:spcAft>
              <a:buClr>
                <a:srgbClr val="031675"/>
              </a:buClr>
              <a:buSzPct val="80000"/>
              <a:buFont typeface="Wingdings 3" charset="2"/>
              <a:buChar char=""/>
              <a:defRPr sz="900" kern="1200">
                <a:solidFill>
                  <a:schemeClr val="tx1"/>
                </a:solidFill>
                <a:latin typeface="+mn-lt"/>
                <a:ea typeface="+mn-ea"/>
                <a:cs typeface="+mn-cs"/>
              </a:defRPr>
            </a:lvl5pPr>
            <a:lvl6pPr marL="213741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6pPr>
            <a:lvl7pPr marL="252603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7pPr>
            <a:lvl8pPr marL="291465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8pPr>
            <a:lvl9pPr marL="3303270" indent="-194310" algn="l" defTabSz="388620" rtl="0" eaLnBrk="1" latinLnBrk="0" hangingPunct="1">
              <a:spcBef>
                <a:spcPts val="850"/>
              </a:spcBef>
              <a:spcAft>
                <a:spcPts val="0"/>
              </a:spcAft>
              <a:buClr>
                <a:schemeClr val="accent1"/>
              </a:buClr>
              <a:buSzPct val="80000"/>
              <a:buFont typeface="Wingdings 3" charset="2"/>
              <a:buChar char=""/>
              <a:defRPr sz="1020" kern="1200">
                <a:solidFill>
                  <a:schemeClr val="tx1">
                    <a:lumMod val="75000"/>
                    <a:lumOff val="25000"/>
                  </a:schemeClr>
                </a:solidFill>
                <a:latin typeface="+mn-lt"/>
                <a:ea typeface="+mn-ea"/>
                <a:cs typeface="+mn-cs"/>
              </a:defRPr>
            </a:lvl9pPr>
          </a:lstStyle>
          <a:p>
            <a:pPr marL="0" indent="0" algn="ctr">
              <a:spcBef>
                <a:spcPts val="0"/>
              </a:spcBef>
              <a:buFont typeface="Wingdings 3" charset="2"/>
              <a:buNone/>
            </a:pPr>
            <a:r>
              <a:rPr lang="en-US" sz="1100" b="1" dirty="0">
                <a:solidFill>
                  <a:srgbClr val="008250"/>
                </a:solidFill>
              </a:rPr>
              <a:t>Medical Rates Per Month</a:t>
            </a:r>
          </a:p>
        </p:txBody>
      </p:sp>
    </p:spTree>
    <p:extLst>
      <p:ext uri="{BB962C8B-B14F-4D97-AF65-F5344CB8AC3E}">
        <p14:creationId xmlns:p14="http://schemas.microsoft.com/office/powerpoint/2010/main" val="3567297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CC7D5C-D95B-6883-7323-8BA727658A11}"/>
              </a:ext>
            </a:extLst>
          </p:cNvPr>
          <p:cNvSpPr>
            <a:spLocks noGrp="1"/>
          </p:cNvSpPr>
          <p:nvPr>
            <p:ph idx="1"/>
          </p:nvPr>
        </p:nvSpPr>
        <p:spPr>
          <a:xfrm>
            <a:off x="519084" y="1723321"/>
            <a:ext cx="6764888" cy="5803753"/>
          </a:xfrm>
        </p:spPr>
        <p:txBody>
          <a:bodyPr lIns="45720" rIns="45720">
            <a:noAutofit/>
          </a:bodyPr>
          <a:lstStyle/>
          <a:p>
            <a:pPr marL="0" marR="0" lvl="0" indent="0" algn="l" defTabSz="388620" rtl="0" eaLnBrk="1" fontAlgn="auto" latinLnBrk="0" hangingPunct="1">
              <a:spcAft>
                <a:spcPts val="0"/>
              </a:spcAft>
              <a:buClr>
                <a:srgbClr val="031675"/>
              </a:buClr>
              <a:buSzPct val="80000"/>
              <a:buFont typeface="Wingdings" panose="05000000000000000000" pitchFamily="2" charset="2"/>
              <a:buNone/>
              <a:tabLst/>
              <a:defRPr/>
            </a:pPr>
            <a:r>
              <a:rPr kumimoji="0" lang="en-US" sz="1200" b="1" i="0" u="none" strike="noStrike" kern="1200" cap="none" spc="0" normalizeH="0" baseline="0" noProof="0" dirty="0">
                <a:ln>
                  <a:noFill/>
                </a:ln>
                <a:solidFill>
                  <a:srgbClr val="008250"/>
                </a:solidFill>
                <a:effectLst/>
                <a:uLnTx/>
                <a:uFillTx/>
                <a:ea typeface="+mn-ea"/>
                <a:cs typeface="+mn-cs"/>
              </a:rPr>
              <a:t>This is how an HSA works:</a:t>
            </a:r>
          </a:p>
          <a:p>
            <a:pPr marL="0" marR="0" lvl="0" indent="0" algn="l" defTabSz="388620" rtl="0" eaLnBrk="1" fontAlgn="auto" latinLnBrk="0" hangingPunct="1">
              <a:lnSpc>
                <a:spcPct val="100000"/>
              </a:lnSpc>
              <a:spcBef>
                <a:spcPts val="0"/>
              </a:spcBef>
              <a:spcAft>
                <a:spcPts val="0"/>
              </a:spcAft>
              <a:buClr>
                <a:srgbClr val="031675"/>
              </a:buClr>
              <a:buSzPct val="80000"/>
              <a:buFont typeface="Wingdings" panose="05000000000000000000" pitchFamily="2" charset="2"/>
              <a:buNone/>
              <a:tabLst/>
              <a:defRPr/>
            </a:pPr>
            <a:endPar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388620" rtl="0" eaLnBrk="1" fontAlgn="auto" latinLnBrk="0" hangingPunct="1">
              <a:lnSpc>
                <a:spcPct val="100000"/>
              </a:lnSpc>
              <a:spcBef>
                <a:spcPts val="0"/>
              </a:spcBef>
              <a:spcAft>
                <a:spcPts val="0"/>
              </a:spcAft>
              <a:buClr>
                <a:srgbClr val="031675"/>
              </a:buClr>
              <a:buSzPct val="80000"/>
              <a:buFont typeface="Wingdings" panose="05000000000000000000" pitchFamily="2" charset="2"/>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A health savings account (HSA) is a health care account and savings account in one. The main purpose of this account is to oﬀset the cost of a qualifying high-deductible health plan (HDHP) and provide savings for your out-of-pocket eligible health care expenses you and your tax dependents may have now, in the future and during your retirement.                </a:t>
            </a:r>
          </a:p>
          <a:p>
            <a:pPr marL="0" marR="0" lvl="0" indent="0" algn="l" defTabSz="388620" rtl="0" eaLnBrk="1" fontAlgn="auto" latinLnBrk="0" hangingPunct="1">
              <a:lnSpc>
                <a:spcPct val="100000"/>
              </a:lnSpc>
              <a:spcBef>
                <a:spcPts val="0"/>
              </a:spcBef>
              <a:spcAft>
                <a:spcPts val="0"/>
              </a:spcAft>
              <a:buClr>
                <a:srgbClr val="031675"/>
              </a:buClr>
              <a:buSzPct val="80000"/>
              <a:buFont typeface="Wingdings" panose="05000000000000000000" pitchFamily="2" charset="2"/>
              <a:buNone/>
              <a:tabLst/>
              <a:defRPr/>
            </a:pPr>
            <a:endPar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388620" rtl="0" eaLnBrk="1" fontAlgn="auto" latinLnBrk="0" hangingPunct="1">
              <a:lnSpc>
                <a:spcPct val="100000"/>
              </a:lnSpc>
              <a:spcBef>
                <a:spcPts val="0"/>
              </a:spcBef>
              <a:spcAft>
                <a:spcPts val="0"/>
              </a:spcAft>
              <a:buClr>
                <a:srgbClr val="031675"/>
              </a:buClr>
              <a:buSzPct val="80000"/>
              <a:buFont typeface="Wingdings" panose="05000000000000000000" pitchFamily="2" charset="2"/>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After you set up your account, it's yours to keep, even if you change jobs or retire.</a:t>
            </a:r>
          </a:p>
          <a:p>
            <a:pPr marL="0" marR="0" lvl="0" indent="0" algn="l" defTabSz="388620" rtl="0" eaLnBrk="1" fontAlgn="auto" latinLnBrk="0" hangingPunct="1">
              <a:lnSpc>
                <a:spcPct val="100000"/>
              </a:lnSpc>
              <a:spcBef>
                <a:spcPts val="0"/>
              </a:spcBef>
              <a:spcAft>
                <a:spcPts val="0"/>
              </a:spcAft>
              <a:buClr>
                <a:srgbClr val="031675"/>
              </a:buClr>
              <a:buSzPct val="80000"/>
              <a:buFont typeface="Wingdings" panose="05000000000000000000" pitchFamily="2" charset="2"/>
              <a:buNone/>
              <a:tabLst/>
              <a:defRPr/>
            </a:pPr>
            <a:endPar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388620" rtl="0" eaLnBrk="1" fontAlgn="auto" latinLnBrk="0" hangingPunct="1">
              <a:lnSpc>
                <a:spcPct val="100000"/>
              </a:lnSpc>
              <a:spcBef>
                <a:spcPts val="0"/>
              </a:spcBef>
              <a:spcAft>
                <a:spcPts val="0"/>
              </a:spcAft>
              <a:buClr>
                <a:srgbClr val="031675"/>
              </a:buClr>
              <a:buSzPct val="80000"/>
              <a:buFont typeface="Wingdings" panose="05000000000000000000" pitchFamily="2" charset="2"/>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Once your HSA is established, money is contributed to your account by you, and you can then use your HSA dollars tax-free to pay for eligible health care expenses, as defined by the IRS. You save money on expenses you're already paying for, like doctors' oﬃce visits, prescription drugs, dental and vision expenses, and much more. Best of all, you decide how and when to use your HSA dollars.</a:t>
            </a:r>
            <a:endParaRPr kumimoji="0" lang="en-US" sz="1200" b="1" i="0" u="none" strike="noStrike" kern="1200" cap="none" spc="0" normalizeH="0" baseline="0" noProof="0" dirty="0">
              <a:ln>
                <a:noFill/>
              </a:ln>
              <a:solidFill>
                <a:srgbClr val="031675"/>
              </a:solidFill>
              <a:effectLst/>
              <a:uLnTx/>
              <a:uFillTx/>
              <a:latin typeface="Aptos" panose="02110004020202020204"/>
              <a:ea typeface="+mn-ea"/>
              <a:cs typeface="+mn-cs"/>
            </a:endParaRPr>
          </a:p>
          <a:p>
            <a:pPr marL="0" marR="0" lvl="0" indent="0" algn="l" defTabSz="388620" rtl="0" eaLnBrk="1" fontAlgn="auto" latinLnBrk="0" hangingPunct="1">
              <a:lnSpc>
                <a:spcPct val="210000"/>
              </a:lnSpc>
              <a:spcBef>
                <a:spcPts val="850"/>
              </a:spcBef>
              <a:spcAft>
                <a:spcPts val="0"/>
              </a:spcAft>
              <a:buClr>
                <a:srgbClr val="031675"/>
              </a:buClr>
              <a:buSzPct val="80000"/>
              <a:buFont typeface="Wingdings" panose="05000000000000000000" pitchFamily="2" charset="2"/>
              <a:buNone/>
              <a:tabLst/>
              <a:defRPr/>
            </a:pPr>
            <a:r>
              <a:rPr kumimoji="0" lang="en-US" sz="1200" b="1" i="0" u="none" strike="noStrike" kern="1200" cap="none" spc="0" normalizeH="0" baseline="0" noProof="0" dirty="0">
                <a:ln>
                  <a:noFill/>
                </a:ln>
                <a:solidFill>
                  <a:srgbClr val="008250"/>
                </a:solidFill>
                <a:effectLst/>
                <a:uLnTx/>
                <a:uFillTx/>
                <a:ea typeface="+mn-ea"/>
                <a:cs typeface="+mn-cs"/>
              </a:rPr>
              <a:t>Why is it a good idea to have an HSA? </a:t>
            </a:r>
          </a:p>
          <a:p>
            <a:pPr marL="0" marR="0" lvl="0" indent="0" algn="l" defTabSz="388620" rtl="0" eaLnBrk="1" fontAlgn="auto" latinLnBrk="0" hangingPunct="1">
              <a:lnSpc>
                <a:spcPct val="100000"/>
              </a:lnSpc>
              <a:spcBef>
                <a:spcPts val="0"/>
              </a:spcBef>
              <a:spcAft>
                <a:spcPts val="0"/>
              </a:spcAft>
              <a:buClr>
                <a:srgbClr val="031675"/>
              </a:buClr>
              <a:buSzPct val="80000"/>
              <a:buFont typeface="Wingdings" panose="05000000000000000000" pitchFamily="2" charset="2"/>
              <a:buNone/>
              <a:tabLst/>
              <a:defRPr/>
            </a:pPr>
            <a:endPar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388620" rtl="0" eaLnBrk="1" fontAlgn="auto" latinLnBrk="0" hangingPunct="1">
              <a:lnSpc>
                <a:spcPct val="100000"/>
              </a:lnSpc>
              <a:spcBef>
                <a:spcPts val="0"/>
              </a:spcBef>
              <a:spcAft>
                <a:spcPts val="0"/>
              </a:spcAft>
              <a:buClr>
                <a:srgbClr val="031675"/>
              </a:buClr>
              <a:buSzPct val="80000"/>
              <a:buFont typeface="Wingdings" panose="05000000000000000000" pitchFamily="2" charset="2"/>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HSAs beneﬁt everyone who is eligible to have this account, including single individuals, families and soon-to-be retirees. You save money on taxes in three ways:  </a:t>
            </a:r>
            <a:b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182880" marR="0" lvl="0" indent="-182880" algn="l" defTabSz="388620" rtl="0" eaLnBrk="1" fontAlgn="auto" latinLnBrk="0" hangingPunct="1">
              <a:lnSpc>
                <a:spcPct val="100000"/>
              </a:lnSpc>
              <a:spcBef>
                <a:spcPts val="0"/>
              </a:spcBef>
              <a:spcAft>
                <a:spcPts val="0"/>
              </a:spcAft>
              <a:buClr>
                <a:srgbClr val="031675"/>
              </a:buClr>
              <a:buSzPct val="80000"/>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Tax-free deposits - The money you contribute to your HSA isn't taxed (up to the IRS annual limit). </a:t>
            </a:r>
          </a:p>
          <a:p>
            <a:pPr marL="182880" marR="0" lvl="0" indent="-182880" algn="l" defTabSz="388620" rtl="0" eaLnBrk="1" fontAlgn="auto" latinLnBrk="0" hangingPunct="1">
              <a:lnSpc>
                <a:spcPct val="100000"/>
              </a:lnSpc>
              <a:spcBef>
                <a:spcPts val="0"/>
              </a:spcBef>
              <a:spcAft>
                <a:spcPts val="0"/>
              </a:spcAft>
              <a:buClr>
                <a:srgbClr val="031675"/>
              </a:buClr>
              <a:buSzPct val="80000"/>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Tax-free earnings - Your interest and any investment earnings grow tax-free.</a:t>
            </a:r>
          </a:p>
          <a:p>
            <a:pPr marL="182880" marR="0" lvl="0" indent="-182880" algn="l" defTabSz="388620" rtl="0" eaLnBrk="1" fontAlgn="auto" latinLnBrk="0" hangingPunct="1">
              <a:lnSpc>
                <a:spcPct val="100000"/>
              </a:lnSpc>
              <a:spcBef>
                <a:spcPts val="0"/>
              </a:spcBef>
              <a:spcAft>
                <a:spcPts val="0"/>
              </a:spcAft>
              <a:buClr>
                <a:srgbClr val="031675"/>
              </a:buClr>
              <a:buSzPct val="80000"/>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Tax-free withdrawals - The money used toward eligible health care expenses isn't taxed - now or in the future.</a:t>
            </a:r>
          </a:p>
          <a:p>
            <a:pPr marL="0" marR="0" lvl="0" indent="0" algn="l" defTabSz="388620" rtl="0" eaLnBrk="1" fontAlgn="auto" latinLnBrk="0" hangingPunct="1">
              <a:lnSpc>
                <a:spcPct val="100000"/>
              </a:lnSpc>
              <a:spcBef>
                <a:spcPts val="0"/>
              </a:spcBef>
              <a:spcAft>
                <a:spcPts val="0"/>
              </a:spcAft>
              <a:buClr>
                <a:srgbClr val="031675"/>
              </a:buClr>
              <a:buSzPct val="80000"/>
              <a:buFont typeface="Wingdings" panose="05000000000000000000" pitchFamily="2" charset="2"/>
              <a:buNone/>
              <a:tabLst/>
              <a:defRPr/>
            </a:pPr>
            <a:endPar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388620" rtl="0" eaLnBrk="1" fontAlgn="auto" latinLnBrk="0" hangingPunct="1">
              <a:lnSpc>
                <a:spcPct val="100000"/>
              </a:lnSpc>
              <a:spcBef>
                <a:spcPts val="0"/>
              </a:spcBef>
              <a:spcAft>
                <a:spcPts val="0"/>
              </a:spcAft>
              <a:buClr>
                <a:srgbClr val="031675"/>
              </a:buClr>
              <a:buSzPct val="80000"/>
              <a:buFont typeface="Wingdings" panose="05000000000000000000" pitchFamily="2" charset="2"/>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Setting aside pre-tax dollars into your HSA means you pay fewer taxes and increase your take-home pay by your tax savings. You save money on eligible expenses that you are paying for out of your pocket. The amount you save depends on your tax bracket. For example, if you are in the 30% tax bracket, you can save $30 every $100 spent on eligible health care expenses.                </a:t>
            </a:r>
          </a:p>
          <a:p>
            <a:pPr marL="0" marR="0" lvl="0" indent="0" algn="l" defTabSz="388620" rtl="0" eaLnBrk="1" fontAlgn="auto" latinLnBrk="0" hangingPunct="1">
              <a:lnSpc>
                <a:spcPct val="100000"/>
              </a:lnSpc>
              <a:spcBef>
                <a:spcPts val="0"/>
              </a:spcBef>
              <a:spcAft>
                <a:spcPts val="0"/>
              </a:spcAft>
              <a:buClr>
                <a:srgbClr val="031675"/>
              </a:buClr>
              <a:buSzPct val="80000"/>
              <a:buFont typeface="Wingdings" panose="05000000000000000000" pitchFamily="2" charset="2"/>
              <a:buNone/>
              <a:tabLst/>
              <a:defRPr/>
            </a:pPr>
            <a:endPar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388620" rtl="0" eaLnBrk="1" fontAlgn="auto" latinLnBrk="0" hangingPunct="1">
              <a:lnSpc>
                <a:spcPct val="100000"/>
              </a:lnSpc>
              <a:spcBef>
                <a:spcPts val="0"/>
              </a:spcBef>
              <a:spcAft>
                <a:spcPts val="0"/>
              </a:spcAft>
              <a:buClr>
                <a:srgbClr val="031675"/>
              </a:buClr>
              <a:buSzPct val="80000"/>
              <a:buFont typeface="Wingdings" panose="05000000000000000000" pitchFamily="2" charset="2"/>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HSA funds roll over from year to year and accumulate in your account. There is no "use-it-or-lose-it" rule with HSAs, and you decide how and when to use your HSA funds, which can be used for eligible expenses you have now, in the future or during retirement. And when you have a certain balance in your HSA, investment opportunities are available.</a:t>
            </a:r>
          </a:p>
        </p:txBody>
      </p:sp>
      <p:sp>
        <p:nvSpPr>
          <p:cNvPr id="7" name="Title Placeholder 6">
            <a:extLst>
              <a:ext uri="{FF2B5EF4-FFF2-40B4-BE49-F238E27FC236}">
                <a16:creationId xmlns:a16="http://schemas.microsoft.com/office/drawing/2014/main" id="{1501E10C-8CAF-5A9B-737D-EDF215E98548}"/>
              </a:ext>
            </a:extLst>
          </p:cNvPr>
          <p:cNvSpPr txBox="1">
            <a:spLocks/>
          </p:cNvSpPr>
          <p:nvPr/>
        </p:nvSpPr>
        <p:spPr>
          <a:xfrm>
            <a:off x="550316" y="610623"/>
            <a:ext cx="6702425" cy="534987"/>
          </a:xfrm>
          <a:prstGeom prst="rect">
            <a:avLst/>
          </a:prstGeom>
        </p:spPr>
        <p:txBody>
          <a:bodyPr vert="horz" lIns="91440" tIns="45720" rIns="91440" bIns="45720" rtlCol="0" anchor="ctr">
            <a:normAutofit fontScale="92500" lnSpcReduction="20000"/>
          </a:bodyPr>
          <a:lstStyle>
            <a:lvl1pPr algn="ctr" defTabSz="388620" rtl="0" eaLnBrk="1" latinLnBrk="0" hangingPunct="1">
              <a:spcBef>
                <a:spcPct val="0"/>
              </a:spcBef>
              <a:buNone/>
              <a:defRPr sz="2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rgbClr val="001842"/>
                </a:solidFill>
                <a:latin typeface="Aptos Serif" panose="02020604070405020304" pitchFamily="18" charset="0"/>
                <a:cs typeface="Aptos Serif" panose="02020604070405020304" pitchFamily="18" charset="0"/>
              </a:rPr>
              <a:t>Health Savings Account (HSA)</a:t>
            </a:r>
          </a:p>
        </p:txBody>
      </p:sp>
      <p:sp>
        <p:nvSpPr>
          <p:cNvPr id="2" name="Footer Placeholder 1">
            <a:extLst>
              <a:ext uri="{FF2B5EF4-FFF2-40B4-BE49-F238E27FC236}">
                <a16:creationId xmlns:a16="http://schemas.microsoft.com/office/drawing/2014/main" id="{3EEF12FE-0761-7747-CEE2-4F03E82DFF3C}"/>
              </a:ext>
            </a:extLst>
          </p:cNvPr>
          <p:cNvSpPr>
            <a:spLocks noGrp="1"/>
          </p:cNvSpPr>
          <p:nvPr>
            <p:ph type="ftr" sz="quarter" idx="3"/>
          </p:nvPr>
        </p:nvSpPr>
        <p:spPr/>
        <p:txBody>
          <a:bodyPr/>
          <a:lstStyle/>
          <a:p>
            <a:r>
              <a:rPr lang="en-US" sz="800" dirty="0"/>
              <a:t>This booklet provides only a summary of your beneﬁts. All services described within are subject to the deﬁnitions, limitations and exclusions set forth in each insurance carrier's or provider's contract.</a:t>
            </a:r>
          </a:p>
        </p:txBody>
      </p:sp>
      <p:pic>
        <p:nvPicPr>
          <p:cNvPr id="1032" name="Picture 8" descr="Personal Health Savings Account | JCBank">
            <a:extLst>
              <a:ext uri="{FF2B5EF4-FFF2-40B4-BE49-F238E27FC236}">
                <a16:creationId xmlns:a16="http://schemas.microsoft.com/office/drawing/2014/main" id="{1D372CA2-1C80-48C3-F8E8-17D9C5F93751}"/>
              </a:ext>
            </a:extLst>
          </p:cNvPr>
          <p:cNvPicPr>
            <a:picLocks noChangeAspect="1" noChangeArrowheads="1"/>
          </p:cNvPicPr>
          <p:nvPr/>
        </p:nvPicPr>
        <p:blipFill rotWithShape="1">
          <a:blip r:embed="rId2">
            <a:alphaModFix/>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16033" t="7236"/>
          <a:stretch/>
        </p:blipFill>
        <p:spPr bwMode="auto">
          <a:xfrm>
            <a:off x="625522" y="7560527"/>
            <a:ext cx="6552012" cy="18702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ptum - All Your Health Needs, All in One Place">
            <a:extLst>
              <a:ext uri="{FF2B5EF4-FFF2-40B4-BE49-F238E27FC236}">
                <a16:creationId xmlns:a16="http://schemas.microsoft.com/office/drawing/2014/main" id="{3AEB5F90-D6B0-46DE-A783-1882CBF766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620" y="1281761"/>
            <a:ext cx="1167816" cy="33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566489"/>
      </p:ext>
    </p:extLst>
  </p:cSld>
  <p:clrMapOvr>
    <a:masterClrMapping/>
  </p:clrMapOvr>
</p:sld>
</file>

<file path=ppt/theme/theme1.xml><?xml version="1.0" encoding="utf-8"?>
<a:theme xmlns:a="http://schemas.openxmlformats.org/drawingml/2006/main" name="Facet">
  <a:themeElements>
    <a:clrScheme name="Custom 10">
      <a:dk1>
        <a:sysClr val="windowText" lastClr="000000"/>
      </a:dk1>
      <a:lt1>
        <a:sysClr val="window" lastClr="FFFFFF"/>
      </a:lt1>
      <a:dk2>
        <a:srgbClr val="242852"/>
      </a:dk2>
      <a:lt2>
        <a:srgbClr val="ACCBF9"/>
      </a:lt2>
      <a:accent1>
        <a:srgbClr val="253356"/>
      </a:accent1>
      <a:accent2>
        <a:srgbClr val="0E57C4"/>
      </a:accent2>
      <a:accent3>
        <a:srgbClr val="072B62"/>
      </a:accent3>
      <a:accent4>
        <a:srgbClr val="596984"/>
      </a:accent4>
      <a:accent5>
        <a:srgbClr val="143F6A"/>
      </a:accent5>
      <a:accent6>
        <a:srgbClr val="7F7F7F"/>
      </a:accent6>
      <a:hlink>
        <a:srgbClr val="1C6FEE"/>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3587</TotalTime>
  <Words>6261</Words>
  <Application>Microsoft Office PowerPoint</Application>
  <PresentationFormat>Custom</PresentationFormat>
  <Paragraphs>519</Paragraphs>
  <Slides>19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Aldine401 BT</vt:lpstr>
      <vt:lpstr>Aptos</vt:lpstr>
      <vt:lpstr>Aptos Serif</vt:lpstr>
      <vt:lpstr>Arial</vt:lpstr>
      <vt:lpstr>Calibri</vt:lpstr>
      <vt:lpstr>Gill Sans MT</vt:lpstr>
      <vt:lpstr>Tahoma</vt:lpstr>
      <vt:lpstr>Times New Roman</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Tricia Rud</dc:creator>
  <cp:lastModifiedBy>Kasey Cummings</cp:lastModifiedBy>
  <cp:revision>70</cp:revision>
  <cp:lastPrinted>2025-08-19T16:35:26Z</cp:lastPrinted>
  <dcterms:created xsi:type="dcterms:W3CDTF">2025-04-14T14:59:40Z</dcterms:created>
  <dcterms:modified xsi:type="dcterms:W3CDTF">2025-10-23T20:34:52Z</dcterms:modified>
</cp:coreProperties>
</file>